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81" r:id="rId4"/>
    <p:sldId id="291" r:id="rId5"/>
    <p:sldId id="310" r:id="rId6"/>
    <p:sldId id="313" r:id="rId7"/>
    <p:sldId id="314" r:id="rId8"/>
    <p:sldId id="317" r:id="rId9"/>
    <p:sldId id="318" r:id="rId10"/>
    <p:sldId id="319" r:id="rId11"/>
    <p:sldId id="308" r:id="rId12"/>
    <p:sldId id="285" r:id="rId13"/>
    <p:sldId id="304" r:id="rId14"/>
    <p:sldId id="321" r:id="rId15"/>
    <p:sldId id="322" r:id="rId16"/>
    <p:sldId id="325" r:id="rId17"/>
    <p:sldId id="323" r:id="rId18"/>
    <p:sldId id="324" r:id="rId19"/>
    <p:sldId id="327" r:id="rId20"/>
    <p:sldId id="326" r:id="rId21"/>
    <p:sldId id="328" r:id="rId22"/>
    <p:sldId id="320" r:id="rId23"/>
    <p:sldId id="288" r:id="rId24"/>
  </p:sldIdLst>
  <p:sldSz cx="9144000" cy="6858000" type="screen4x3"/>
  <p:notesSz cx="6797675" cy="987425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FCC00"/>
    <a:srgbClr val="FFFFCC"/>
    <a:srgbClr val="CCFFCC"/>
    <a:srgbClr val="CCECFF"/>
    <a:srgbClr val="FFCCFF"/>
    <a:srgbClr val="FF00FF"/>
    <a:srgbClr val="3366CC"/>
    <a:srgbClr val="CC99FF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24" autoAdjust="0"/>
  </p:normalViewPr>
  <p:slideViewPr>
    <p:cSldViewPr>
      <p:cViewPr>
        <p:scale>
          <a:sx n="70" d="100"/>
          <a:sy n="70" d="100"/>
        </p:scale>
        <p:origin x="-132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DBDDB1B-1C89-4FA7-B00E-544733D7E98D}" type="datetimeFigureOut">
              <a:rPr lang="en-GB"/>
              <a:pPr>
                <a:defRPr/>
              </a:pPr>
              <a:t>24/07/2015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F247C26-6F6D-4E86-8343-2E75E5174F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5536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Cordia New" pitchFamily="34" charset="-34"/>
            </a:endParaRPr>
          </a:p>
        </p:txBody>
      </p:sp>
      <p:sp>
        <p:nvSpPr>
          <p:cNvPr id="512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70E42A-301F-48FA-9E06-E5E474B551AD}" type="slidenum">
              <a:rPr lang="th-TH" altLang="en-US" smtClean="0">
                <a:latin typeface="Arial" charset="0"/>
                <a:cs typeface="Arial" charset="0"/>
              </a:rPr>
              <a:pPr/>
              <a:t>4</a:t>
            </a:fld>
            <a:endParaRPr lang="th-TH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247C26-6F6D-4E86-8343-2E75E5174FB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1A75-CD96-4DB7-A126-F48D961C0DC7}" type="datetimeFigureOut">
              <a:rPr lang="fr-FR"/>
              <a:pPr>
                <a:defRPr/>
              </a:pPr>
              <a:t>24/07/2015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6DBCF-B2B2-4412-944C-7133B367A69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8505-E67B-4FFF-9C57-5E103B8390C3}" type="datetimeFigureOut">
              <a:rPr lang="fr-FR"/>
              <a:pPr>
                <a:defRPr/>
              </a:pPr>
              <a:t>24/07/2015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0F0F8-ECE7-43C9-99A8-8ED1BA5D69D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05D7-0FCC-4082-8562-4C56630E0222}" type="datetimeFigureOut">
              <a:rPr lang="fr-FR"/>
              <a:pPr>
                <a:defRPr/>
              </a:pPr>
              <a:t>24/07/2015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832D-23CB-49A4-ACF1-E41673EE398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1A75-CD96-4DB7-A126-F48D961C0D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24/07/2015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6DBCF-B2B2-4412-944C-7133B367A69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832011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F362-B1DD-484B-B1DB-B61211334D5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24/07/2015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AF024-16CC-4D90-8A45-755D39F6DC1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4273500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614B-6A55-4C2C-8CC0-4F10E0A9595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24/07/2015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9C7D-FE15-4488-8F04-6E2C2077465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005271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C965-32B3-424E-8544-2634137DB63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24/07/2015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DDA76-DD02-4362-9FF1-E55E571F33D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30130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1F54-63FF-4F23-842D-7FFCFCCC0A6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24/07/2015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79BD-0218-4392-9FA7-D1DEFEFD45B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54315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3C7F-1219-4016-8EAC-C4F98A457D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24/07/2015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89B9-4ED1-45E9-B379-8FFCE9494E3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085046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2B3BD-5360-421D-ABE9-9C88D3D3DC6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24/07/2015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BE0A-6B20-4CA4-B7CE-FB7AF8C7862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424328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EB28-7DEE-4833-A166-5DFB882ACA4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24/07/2015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E5A7-221F-4276-BB10-7BA66652E73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40127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F362-B1DD-484B-B1DB-B61211334D55}" type="datetimeFigureOut">
              <a:rPr lang="fr-FR"/>
              <a:pPr>
                <a:defRPr/>
              </a:pPr>
              <a:t>24/07/2015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AF024-16CC-4D90-8A45-755D39F6DC1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5290-3D4B-441F-AA65-0E7AA1B3839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24/07/2015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55A1-5253-4F7B-BCAC-F9D01C5AC3F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4274527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8505-E67B-4FFF-9C57-5E103B8390C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24/07/2015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0F0F8-ECE7-43C9-99A8-8ED1BA5D69D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996258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05D7-0FCC-4082-8562-4C56630E022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24/07/2015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832D-23CB-49A4-ACF1-E41673EE398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589942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49B-F9E4-4EE1-9B34-219408FF79B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0B01-91C5-4917-BF1D-3D4399E47F5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00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49B-F9E4-4EE1-9B34-219408FF79B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0B01-91C5-4917-BF1D-3D4399E47F5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175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49B-F9E4-4EE1-9B34-219408FF79B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0B01-91C5-4917-BF1D-3D4399E47F5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659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49B-F9E4-4EE1-9B34-219408FF79B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0B01-91C5-4917-BF1D-3D4399E47F5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637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49B-F9E4-4EE1-9B34-219408FF79B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0B01-91C5-4917-BF1D-3D4399E47F5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485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49B-F9E4-4EE1-9B34-219408FF79B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0B01-91C5-4917-BF1D-3D4399E47F5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49B-F9E4-4EE1-9B34-219408FF79B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0B01-91C5-4917-BF1D-3D4399E47F5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24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614B-6A55-4C2C-8CC0-4F10E0A95956}" type="datetimeFigureOut">
              <a:rPr lang="fr-FR"/>
              <a:pPr>
                <a:defRPr/>
              </a:pPr>
              <a:t>24/07/2015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9C7D-FE15-4488-8F04-6E2C2077465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49B-F9E4-4EE1-9B34-219408FF79B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0B01-91C5-4917-BF1D-3D4399E47F5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398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49B-F9E4-4EE1-9B34-219408FF79B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0B01-91C5-4917-BF1D-3D4399E47F5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50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49B-F9E4-4EE1-9B34-219408FF79B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0B01-91C5-4917-BF1D-3D4399E47F5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021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649B-F9E4-4EE1-9B34-219408FF79B1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0B01-91C5-4917-BF1D-3D4399E47F56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81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C965-32B3-424E-8544-2634137DB633}" type="datetimeFigureOut">
              <a:rPr lang="fr-FR"/>
              <a:pPr>
                <a:defRPr/>
              </a:pPr>
              <a:t>24/07/2015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DDA76-DD02-4362-9FF1-E55E571F33D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1F54-63FF-4F23-842D-7FFCFCCC0A6F}" type="datetimeFigureOut">
              <a:rPr lang="fr-FR"/>
              <a:pPr>
                <a:defRPr/>
              </a:pPr>
              <a:t>24/07/2015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79BD-0218-4392-9FA7-D1DEFEFD45B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3C7F-1219-4016-8EAC-C4F98A457D90}" type="datetimeFigureOut">
              <a:rPr lang="fr-FR"/>
              <a:pPr>
                <a:defRPr/>
              </a:pPr>
              <a:t>24/07/2015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89B9-4ED1-45E9-B379-8FFCE9494E3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2B3BD-5360-421D-ABE9-9C88D3D3DC6D}" type="datetimeFigureOut">
              <a:rPr lang="fr-FR"/>
              <a:pPr>
                <a:defRPr/>
              </a:pPr>
              <a:t>24/07/2015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BE0A-6B20-4CA4-B7CE-FB7AF8C7862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EB28-7DEE-4833-A166-5DFB882ACA44}" type="datetimeFigureOut">
              <a:rPr lang="fr-FR"/>
              <a:pPr>
                <a:defRPr/>
              </a:pPr>
              <a:t>24/07/2015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E5A7-221F-4276-BB10-7BA66652E73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5290-3D4B-441F-AA65-0E7AA1B3839D}" type="datetimeFigureOut">
              <a:rPr lang="fr-FR"/>
              <a:pPr>
                <a:defRPr/>
              </a:pPr>
              <a:t>24/07/2015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55A1-5253-4F7B-BCAC-F9D01C5AC3F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7BC18D-C978-4D9D-861A-0E9816F2E254}" type="datetimeFigureOut">
              <a:rPr lang="fr-FR"/>
              <a:pPr>
                <a:defRPr/>
              </a:pPr>
              <a:t>24/07/2015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0958424-45FE-478A-BE5A-846181F4074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7BC18D-C978-4D9D-861A-0E9816F2E25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24/07/2015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0958424-45FE-478A-BE5A-846181F4074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96802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6CC649B-F9E4-4EE1-9B34-219408FF79B1}" type="datetimeFigureOut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24/07/58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1D80B01-91C5-4917-BF1D-3D4399E47F56}" type="slidenum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28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cdforum.thaincd.com/" TargetMode="Externa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cdforum.thaincd.com/" TargetMode="Externa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cdforum.thaincd.com/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thaincd.com/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174" y="2420888"/>
            <a:ext cx="8929718" cy="1428761"/>
          </a:xfrm>
          <a:prstGeom prst="roundRect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th-TH" sz="28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 </a:t>
            </a:r>
            <a:r>
              <a:rPr lang="en-US" sz="28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VDO-Conference</a:t>
            </a:r>
            <a:r>
              <a:rPr lang="th-TH" sz="28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งาน </a:t>
            </a:r>
            <a:r>
              <a:rPr lang="fr-FR" sz="28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NCD Forum 2015</a:t>
            </a:r>
            <a:r>
              <a:rPr lang="th-TH" sz="28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th-TH" sz="28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(มหกรรมสุขภาพโรคไม่ติดต่อ</a:t>
            </a:r>
            <a:r>
              <a:rPr lang="en-US" sz="20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000" b="1" dirty="0" smtClean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400" b="1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 สานพลัง ลดเสี่ยง ลดภาวะแทรกซ้อน”</a:t>
            </a:r>
            <a:endParaRPr lang="th-TH" sz="2800" dirty="0"/>
          </a:p>
        </p:txBody>
      </p:sp>
      <p:pic>
        <p:nvPicPr>
          <p:cNvPr id="4" name="Picture 5" descr="http://thaincd.com/images/theme/green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512816" cy="78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-5575" y="5760498"/>
            <a:ext cx="9133809" cy="10975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สำนักโรคไม่ติดต่อ กรมควบคุมโรค</a:t>
            </a:r>
          </a:p>
          <a:p>
            <a:pPr algn="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๒๑ กรกฎาคม ๒๕๕๘            </a:t>
            </a:r>
          </a:p>
          <a:p>
            <a:pPr algn="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กรมควบคุมโรค</a:t>
            </a: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0" y="5749022"/>
            <a:ext cx="91440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job\nid's picture\logoกระทรวงสาธารณสุ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2125" y="1057642"/>
            <a:ext cx="1328238" cy="1284416"/>
          </a:xfrm>
          <a:prstGeom prst="rect">
            <a:avLst/>
          </a:prstGeom>
          <a:noFill/>
        </p:spPr>
      </p:pic>
      <p:pic>
        <p:nvPicPr>
          <p:cNvPr id="9" name="Picture 6" descr="http://mpics.manager.co.th/pics/Images/55800000323490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8456" y="1634430"/>
            <a:ext cx="1311239" cy="64291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954" y="1600084"/>
            <a:ext cx="1285852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42844" y="857232"/>
            <a:ext cx="8858280" cy="6000768"/>
          </a:xfrm>
          <a:solidFill>
            <a:schemeClr val="bg2"/>
          </a:solidFill>
          <a:ln>
            <a:solidFill>
              <a:srgbClr val="CCECFF"/>
            </a:solidFill>
          </a:ln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buFont typeface="+mj-lt"/>
              <a:buAutoNum type="arabicPeriod"/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ผู้บริหารและแขกผู้มีเกียรติ (100 คน) 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19050">
              <a:buFont typeface="+mj-lt"/>
              <a:buAutoNum type="arabicPeriod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คณะทำงานส่วนกลางและวิทยากร (200คน)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บุคลากรสาธารณสุขจาก 77 จังหวัด (770 คน)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บุคลากรจากศูนย์วิชาการระดับเขตที่ร่วมขับเคลื่อนงานกลุ่มวัยทำงาน</a:t>
            </a:r>
          </a:p>
          <a:p>
            <a:pPr marL="457200" indent="-457200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(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สคร.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ที่ละ 5 คน/ศูนย์อนามัยที่ละ 3 คน/ศูนย์สุขภาพจิตที่ละ 3 คน/</a:t>
            </a:r>
          </a:p>
          <a:p>
            <a:pPr marL="457200" indent="-457200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สำนักงานสนับสนุนบริการสุขภาพที่ละ 3 คน/</a:t>
            </a:r>
            <a:r>
              <a:rPr lang="th-TH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สปสช.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เขต ละ 2 คน) รวม 200 คน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อาสาสมัครสาธารณสุข (200คน)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ผู้แทนจากองค์กรปกครองส่วนท้องถิ่น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แทนองค์กรต่างๆที่เป็นภาคีเครือข่ายร่วมขับเคลื่อนการดำเนินงานโรคไม่ติดต่อเรื้อรังและการบาดเจ็บ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นักวิชาการ อาจารย์ นักศึกษาและผู้ที่สนใจทั่วไป </a:t>
            </a:r>
          </a:p>
          <a:p>
            <a:pPr marL="0" indent="0">
              <a:buNone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9332"/>
            <a:ext cx="91440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anchor="ctr">
            <a:spAutoFit/>
          </a:bodyPr>
          <a:lstStyle/>
          <a:p>
            <a:pPr marL="342900" lvl="0" indent="-342900" algn="ctr" eaLnBrk="1" hangingPunct="1">
              <a:lnSpc>
                <a:spcPct val="200000"/>
              </a:lnSpc>
              <a:spcBef>
                <a:spcPct val="20000"/>
              </a:spcBef>
              <a:defRPr/>
            </a:pPr>
            <a:r>
              <a:rPr lang="th-TH" alt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กลุ่มเป้าหมาย </a:t>
            </a:r>
            <a:r>
              <a:rPr lang="th-TH" altLang="en-US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ประมาณ 1,500 คน </a:t>
            </a:r>
            <a:r>
              <a:rPr lang="th-TH" alt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ประกอบด้วย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4217894"/>
              </p:ext>
            </p:extLst>
          </p:nvPr>
        </p:nvGraphicFramePr>
        <p:xfrm>
          <a:off x="103920" y="500042"/>
          <a:ext cx="8929718" cy="5800648"/>
        </p:xfrm>
        <a:graphic>
          <a:graphicData uri="http://schemas.openxmlformats.org/drawingml/2006/table">
            <a:tbl>
              <a:tblPr/>
              <a:tblGrid>
                <a:gridCol w="4883442"/>
                <a:gridCol w="4046276"/>
              </a:tblGrid>
              <a:tr h="591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กลุ่มเป้าหมาย</a:t>
                      </a: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ที่ผู้จัดรับผิดชอบค่าใช้จ่าย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(เบี้ย</a:t>
                      </a: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เลี้ยง, </a:t>
                      </a: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พาหนะ</a:t>
                      </a: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</a:t>
                      </a: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พัก, </a:t>
                      </a: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อาหาร</a:t>
                      </a: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อาหาร</a:t>
                      </a:r>
                      <a:r>
                        <a:rPr lang="th-TH" sz="14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ว่าง)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กลุ่มเป้าหมาย</a:t>
                      </a:r>
                      <a:r>
                        <a:rPr lang="th-TH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ที่เบิกจ่ายต้นสังกัด</a:t>
                      </a:r>
                      <a:endParaRPr lang="en-US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(*ผู้จัดรับผิดชอบค่าอาหาร และอาหารว่าง)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702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ผู้บริหารและแขกผู้มีเกียรติ (100 คน)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บุคลากรสาธารณสุขจากจังหวัดอื่นๆที่ไม่ใช่จังหวัดที่ได้รับรางวัล</a:t>
                      </a: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และบุคลากรสาธารณสุขส่วนกลาง (400คน)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3905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2.คณะทำงานส่วนกลางและวิทยากร (200 คน)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2.บุคลากรจากศูนย์วิชาการระดับเขตและ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สปสช.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 (200คน)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5484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3.ทีมจากเขตบริการสุขภาพที่ได้รับรางวัลดีเด่น 3 เขต (30 คน) (บุคลากรสาธารณสุขและเครือข่าย)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3.ผู้แทนองค์กรต่างๆที่เป็นภาคีเครือข่าย(60คน)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016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4.ทีมจากจังหวัดดีเด่นระดับภาค</a:t>
                      </a: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 จังหวัด (40 คน)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(บุคลากรสาธารณสุขและเครือข่าย)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นักวิชาการ อาจารย์ นักศึกษาและผู้สนใจ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(30</a:t>
                      </a: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คน)</a:t>
                      </a: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248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 ทีมจากอำเภอที่ได้รับรางวัล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รางวัลที่</a:t>
                      </a: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 ทีมละ 10 คน (120 คน)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รางวัลที่ 2,3 ทีมละ 5 คน(120คน)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(บุคลากรสาธารณสุขและเครือข่าย)</a:t>
                      </a:r>
                      <a:endParaRPr lang="th-TH" sz="16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72885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 </a:t>
                      </a:r>
                      <a:r>
                        <a:rPr lang="th-TH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อส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ม. จากจังหวัดที่ได้รับรางวัลระดับภาค</a:t>
                      </a: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(200คน)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( 4 ภาคและอำเภอที่ได้รับรางวัล 36 อำเภอ)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US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064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 810 คน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421005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690 คน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641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 1,500 คน</a:t>
                      </a:r>
                      <a:endParaRPr lang="en-US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421005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34737" y="4509120"/>
            <a:ext cx="6116216" cy="1470025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lgDashDot"/>
          </a:ln>
        </p:spPr>
        <p:txBody>
          <a:bodyPr>
            <a:no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การลงทะเบียนออนไลน์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43" t="36638" r="27056" b="13625"/>
          <a:stretch/>
        </p:blipFill>
        <p:spPr bwMode="auto">
          <a:xfrm>
            <a:off x="341416" y="332656"/>
            <a:ext cx="8496944" cy="3638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https://encrypted-tbn0.gstatic.com/images?q=tbn:ANd9GcQR2A-LLUqNeuy8lGck_X94XiMfw0Oc1AOs2w380IzWYkfkWQ-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51413"/>
            <a:ext cx="16764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15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62396" y="211228"/>
            <a:ext cx="8471720" cy="864096"/>
          </a:xfrm>
          <a:solidFill>
            <a:srgbClr val="FFC000"/>
          </a:solidFill>
          <a:ln w="38100">
            <a:solidFill>
              <a:srgbClr val="0070C0"/>
            </a:solidFill>
            <a:prstDash val="dash"/>
          </a:ln>
        </p:spPr>
        <p:txBody>
          <a:bodyPr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การลงทะเบียนออนไลน์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ประเภทที่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เบิกค่าใช้จ่ายตามระเบียบของทางราชการจากสำนักโรคไม่ติดต่อ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ทั้งหมด</a:t>
            </a:r>
            <a:r>
              <a: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23" y="1946242"/>
            <a:ext cx="864096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ผู้บริหารระดับสูงของส่วนกลางและแขกผู้มีเกียรติ จำนวน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คณะทำงานส่วนกลางและวิทยากร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ผู้ได้รับรางวัลประเภทต่างๆ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266" y="1335588"/>
            <a:ext cx="2376264" cy="57606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>
            <a:normAutofit fontScale="62500" lnSpcReduction="20000"/>
          </a:bodyPr>
          <a:lstStyle/>
          <a:p>
            <a:pPr indent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กลุ่มเป้าหมาย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294" y="4142258"/>
            <a:ext cx="8856984" cy="255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ประเภทที่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 </a:t>
            </a:r>
            <a:r>
              <a:rPr lang="th-TH" sz="2400" b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สคร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.ที่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1-12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ดำเนินการลงทะเบียนออนไลน์เอง หรือ ให้พื้นที่ลงเอง เปิดให้ลงทะเบียนที่ </a:t>
            </a:r>
            <a:r>
              <a:rPr lang="en-US" sz="24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http://ncdforum.thaincd.com/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ในวันที่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ก.ค.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2558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ถึงวันที่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ส.ค.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2558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เวลา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24.00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น. และขอความอนุเคราะห์รวบรวมรายชื่อส่ง สำนักโรคไม่ติดต่อ กลุ่มโรคไม่ติดต่อเรื้อรัง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Fax : 02-5903988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ภายในวันที่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ส.ค.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2558 </a:t>
            </a:r>
            <a:endParaRPr lang="th-TH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192268" y="3566194"/>
            <a:ext cx="2376264" cy="57606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l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การลงทะเบียน</a:t>
            </a:r>
            <a:endParaRPr lang="th-TH" sz="2000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6" name="Picture 4" descr="http://i264.photobucket.com/albums/ii169/noisr100/himawari003.jpg?t=12090769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121" y="1360601"/>
            <a:ext cx="539510" cy="4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264.photobucket.com/albums/ii169/noisr100/himawari003.jpg?t=12090769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1944" y="3618980"/>
            <a:ext cx="539510" cy="4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28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  <a:prstGeom prst="roundRect">
            <a:avLst/>
          </a:prstGeom>
          <a:solidFill>
            <a:srgbClr val="FFCC00"/>
          </a:solidFill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ผู้ได้รับรางวัลประเภทต่างๆ ได้แก่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2642" y="1097912"/>
            <a:ext cx="9016918" cy="5544616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th-TH" sz="1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๑.๓.๑ </a:t>
            </a:r>
            <a:r>
              <a:rPr lang="th-TH" sz="18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ประเภทที่ ๑ ประเภทอำเภอดีเด่นระดับเขต จำนวน ๑๒ </a:t>
            </a:r>
            <a:r>
              <a:rPr lang="th-TH" sz="1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เขต</a:t>
            </a:r>
            <a:endPara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26085" indent="0">
              <a:spcAft>
                <a:spcPts val="0"/>
              </a:spcAft>
              <a:buNone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๑.๓.๑.๑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รางวัลที่ ๑ </a:t>
            </a:r>
            <a:r>
              <a:rPr lang="th-TH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จนท.สธ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เครือข่ายอื่นๆเขตละ ๑๐ คน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th-TH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อสม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๕ คน </a:t>
            </a:r>
            <a:r>
              <a:rPr lang="th-TH" sz="1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รวมเป็น ๑๕ คน</a:t>
            </a:r>
            <a:endParaRPr lang="en-US" sz="1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๑.๓.๑.๒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รางวัลที่ </a:t>
            </a:r>
            <a:r>
              <a:rPr lang="th-TH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จนท.สธ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เครือข่ายอื่นๆเขตละ ๕ คน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และอสม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๕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คน </a:t>
            </a:r>
            <a:r>
              <a:rPr lang="th-TH" sz="1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รวมเป็น ๑๐ คน</a:t>
            </a:r>
            <a:endParaRPr lang="en-US" sz="1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๑.๓.๑.๓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รางวัลที่ ๓ </a:t>
            </a:r>
            <a:r>
              <a:rPr lang="th-TH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จนท.สธ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เครือข่ายอื่นๆเขตละ ๕ คน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และอสม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๕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คน </a:t>
            </a:r>
            <a:r>
              <a:rPr lang="th-TH" sz="1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รวมเป็น ๑๐ คน</a:t>
            </a:r>
            <a:endParaRPr lang="en-US" sz="1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๑.๓.๒ </a:t>
            </a:r>
            <a:r>
              <a:rPr lang="th-TH" sz="18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ประเภทที่ ๒ ประเภทจังหวัดดีเด่นระดับภาค ๔ จังหวัด 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1325" indent="0">
              <a:spcAft>
                <a:spcPts val="0"/>
              </a:spcAft>
              <a:buNone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๑.๓.๒.๑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ภาคเหนือ ๑ จังหวัด เจ้าหน้าที่ด้านสาธารณสุขและเครือข่าย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อื่นๆ จังหวัด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ละ ๑๐ คน 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1325" indent="0">
              <a:spcAft>
                <a:spcPts val="0"/>
              </a:spcAft>
              <a:buNone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th-TH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อสม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๕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คน </a:t>
            </a:r>
            <a:r>
              <a:rPr lang="th-TH" sz="1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รวมเป็น ๑๕ คน</a:t>
            </a:r>
            <a:endParaRPr lang="en-US" sz="1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1325" indent="0">
              <a:spcAft>
                <a:spcPts val="0"/>
              </a:spcAft>
              <a:buNone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๑.๓.๒.๒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ภาคกลาง ๑ จังหวัด เจ้าหน้าที่ด้านสาธารณสุขและเครือข่าย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อื่นๆ จังหวัด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ละ ๑๐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</a:p>
          <a:p>
            <a:pPr marL="441325" indent="0">
              <a:spcAft>
                <a:spcPts val="0"/>
              </a:spcAft>
              <a:buNone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th-TH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อสม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๕ คน </a:t>
            </a:r>
            <a:r>
              <a:rPr lang="th-TH" sz="1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รวมเป็น ๑๕ คน</a:t>
            </a:r>
            <a:endParaRPr lang="en-US" sz="1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0">
              <a:spcAft>
                <a:spcPts val="0"/>
              </a:spcAft>
              <a:buNone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๑.๓.๒.๓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ภาคใต้ ๑ จังหวัด เจ้าหน้าที่ด้านสาธารณสุขและเครือข่าย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อื่นๆ     จังหวัด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ละ ๑๐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</a:p>
          <a:p>
            <a:pPr marL="361950" indent="0">
              <a:spcAft>
                <a:spcPts val="0"/>
              </a:spcAft>
              <a:buNone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th-TH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อสม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๕ คน </a:t>
            </a:r>
            <a:r>
              <a:rPr lang="th-TH" sz="1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รวมเป็น ๑๕ คน</a:t>
            </a:r>
            <a:endParaRPr lang="en-US" sz="1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41325" indent="0">
              <a:spcAft>
                <a:spcPts val="0"/>
              </a:spcAft>
              <a:buNone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๑.๓.๒.๔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ภาคตะวันออกเฉียงเหนือ ๑ จังหวัด เจ้าหน้าที่ด้านสาธารณสุข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และเครือข่าย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อื่นๆ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41325" indent="0">
              <a:spcAft>
                <a:spcPts val="0"/>
              </a:spcAft>
              <a:buNone/>
            </a:pP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จังหวัด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ละ ๑๐ คน และ </a:t>
            </a:r>
            <a:r>
              <a:rPr lang="th-TH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อสม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๕ คน </a:t>
            </a:r>
            <a:r>
              <a:rPr lang="th-TH" sz="1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รวมเป็น ๑๕ </a:t>
            </a:r>
            <a:r>
              <a:rPr lang="th-TH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</a:p>
          <a:p>
            <a:pPr marL="0" indent="0">
              <a:spcAft>
                <a:spcPts val="0"/>
              </a:spcAft>
              <a:buNone/>
            </a:pPr>
            <a:r>
              <a:rPr lang="th-TH" sz="1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๑.๓.๓ </a:t>
            </a:r>
            <a:r>
              <a:rPr lang="th-TH" sz="18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ประเภทที่ ๓ ประเภทเขตดีเด่นระดับประเทศ(</a:t>
            </a:r>
            <a:r>
              <a:rPr lang="en-US" sz="18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SIIIM</a:t>
            </a:r>
            <a:r>
              <a:rPr lang="th-TH" sz="18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) จำนวน ๓ เขต</a:t>
            </a: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๑.๓.๓.๑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ประเภทที่ ๑ เจ้าหน้าที่ด้านสาธารณสุขและเครือข่าย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อื่นๆ   </a:t>
            </a:r>
            <a:r>
              <a:rPr lang="th-TH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</a:t>
            </a:r>
            <a:r>
              <a:rPr lang="th-TH" sz="1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ละ ๑๐ คน</a:t>
            </a:r>
            <a:endParaRPr lang="en-US" sz="1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๑.๓.๓.๒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ประเภทที่ ๒ เจ้าหน้าที่ด้านสาธารณสุขและเครือข่าย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อื่นๆ   </a:t>
            </a:r>
            <a:r>
              <a:rPr lang="th-TH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</a:t>
            </a:r>
            <a:r>
              <a:rPr lang="th-TH" sz="1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ละ ๑๐ คน</a:t>
            </a:r>
            <a:endParaRPr lang="en-US" sz="1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๑.๓.๓.๓ </a:t>
            </a:r>
            <a:r>
              <a:rPr lang="th-TH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ประเภทที่ ๓ เจ้าหน้าที่ด้านสาธารณสุขและเครือข่าย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อื่นๆ  </a:t>
            </a:r>
            <a:r>
              <a:rPr lang="th-TH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</a:t>
            </a:r>
            <a:r>
              <a:rPr lang="th-TH" sz="1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ละ ๑๐ คน</a:t>
            </a:r>
            <a:endParaRPr lang="en-US" sz="1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6" name="Picture 4" descr="https://s-media-cache-ak0.pinimg.com/originals/5f/cf/a5/5fcfa5508e9b58ebe1ceeadc99d880e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8134" y="0"/>
            <a:ext cx="1005866" cy="6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.lnwfile.com/vtzcp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69" b="28523"/>
          <a:stretch/>
        </p:blipFill>
        <p:spPr bwMode="auto">
          <a:xfrm>
            <a:off x="2616718" y="6314841"/>
            <a:ext cx="3456384" cy="46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67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018" y="1741752"/>
            <a:ext cx="8640960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indent="35401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๒.๑ สำนักงานสาธารณสุขจังหวัดและเครือข่ายในจังหวัดที่ไม่ได้รับรางวัลผลงานเด่นด้านโรคไม่ติดต่อ จังหวัดละ ๑๐ ท่าน </a:t>
            </a:r>
            <a:endParaRPr lang="en-US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๒.๒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บุคลากรจากสำนักงานป้องกันควบคุมโรคที่ ๑ - ๑๒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แห่งละ ๕ ท่าน</a:t>
            </a:r>
            <a:endParaRPr lang="en-US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๒.๓ บุคลากรจากเขตบริการสุขภาพที่ ๑ - ๑๒ แห่งละ ๒ ท่าน</a:t>
            </a:r>
            <a:endParaRPr lang="en-US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๒.๔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บุคลากรจากศูนย์อนามัยที่ ๑ – ๑๒ แห่งละ ๓ ท่าน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๒.๕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บุคลากรจากศูนย์สุขภาพจิตที่ ๑ – ๑๒ แห่งละ ๓ ท่าน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๒.๖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บุคลากร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จากสำนักงานสนับสนุนบริการสุขภาพเขตที่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 – ๑๒ แห่งละ ๓ ท่าน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2000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๒.๗ </a:t>
            </a:r>
            <a:r>
              <a:rPr lang="th-TH" sz="2000" b="1" spc="-3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บุคลากรจากสำนักงานหลักประกันสุขภาพแห่งชาติเขตที่ ๑ –</a:t>
            </a:r>
            <a:r>
              <a:rPr lang="en-US" sz="2000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๑๓</a:t>
            </a:r>
            <a:r>
              <a:rPr lang="en-US" sz="2000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spc="-3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แห่งละ ๒</a:t>
            </a:r>
            <a:r>
              <a:rPr lang="en-US" sz="2000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spc="-3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ท่าน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๒.๘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ผู้แทนจากองค์กรต่างๆที่เป็นภาคีเครือข่าย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๒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 นักวิชาการ อาจารย์ นักศึกษาและผู้ที่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สนใจ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99422" y="116632"/>
            <a:ext cx="8640960" cy="1008112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การลงทะเบียนออนไลน์ประเภทที่ ๒</a:t>
            </a:r>
            <a:r>
              <a:rPr lang="en-US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ประเภทเบิกค่าใช้จ่ายจากต้นสังกัด ยกเว้นค่าอาหารกลางวัน อาหารว่างซึ่งทางสำนักโรคไม่ติดต่อจะเป็นผู้รับผิดชอบ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96" y="5671052"/>
            <a:ext cx="8969288" cy="10215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ประเภทที่ </a:t>
            </a: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ดำเนินการลงทะเบียนออนไลน์เอง ซึ่งเปิดให้ลงทะเบียนที่ </a:t>
            </a:r>
            <a:r>
              <a:rPr lang="en-US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http://ncdforum.thaincd.com/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ในวันที่ ๑๖</a:t>
            </a:r>
            <a:r>
              <a:rPr lang="en-US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ก.ค. ๒๕๕๘</a:t>
            </a:r>
            <a:r>
              <a:rPr lang="en-US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ถึงวันที่ ๗ </a:t>
            </a:r>
            <a:r>
              <a:rPr lang="en-US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ส.ค.๒๕๕๘</a:t>
            </a:r>
            <a:r>
              <a:rPr lang="en-US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เวลา ๒๔.๐๐</a:t>
            </a:r>
            <a:r>
              <a:rPr lang="en-US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น. โดยจะได้รหัสผ่านทาง </a:t>
            </a:r>
            <a:r>
              <a:rPr lang="en-US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 </a:t>
            </a:r>
            <a:r>
              <a:rPr lang="th-TH" b="1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เพื่อมารับเอกสารวันงาน</a:t>
            </a:r>
            <a:endParaRPr lang="th-TH" b="1" spc="-3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231862" y="1237696"/>
            <a:ext cx="2376264" cy="57606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กลุ่มเป้าหมาย</a:t>
            </a:r>
            <a:endParaRPr lang="th-TH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4" descr="http://i264.photobucket.com/albums/ii169/noisr100/himawari003.jpg?t=12090769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126" y="1271261"/>
            <a:ext cx="539510" cy="4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422" y="2011848"/>
            <a:ext cx="864096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indent="354013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ผู้ที่สนใจเข้าร่วม หรือ ผู้ที่ลงทะเบียนเกินจำนวนโควตา ๑,๕๐๐ คน </a:t>
            </a:r>
            <a:endParaRPr lang="en-US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99422" y="116632"/>
            <a:ext cx="8640960" cy="72008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การลงทะเบียนออนไลน์ประเภทที่ ๓ ประเภท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รับผิดชอบค่าใช้จ่ายเองทั้งหมด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74" y="3418764"/>
            <a:ext cx="9006734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ประเภทที่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ดำเนินการลงทะเบียนออนไลน์เอง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ซึ่ง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เปิดให้ลงทะเบียนที่ </a:t>
            </a:r>
            <a:r>
              <a:rPr lang="en-US" sz="24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http://ncdforum.thaincd.com/</a:t>
            </a:r>
            <a:endParaRPr lang="th-TH" sz="2400" b="1" u="sng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๑๖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ก.ค. ๒๕๕๘ ถึง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๑๐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ส.ค. ๒๕๕๘</a:t>
            </a:r>
            <a:endParaRPr lang="th-TH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137266" y="1237696"/>
            <a:ext cx="2376264" cy="57606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th-TH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กลุ่มเป้าหมาย</a:t>
            </a:r>
            <a:endParaRPr lang="th-TH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199422" y="2708920"/>
            <a:ext cx="2376264" cy="57606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l" fontAlgn="auto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การลงทะเบียน</a:t>
            </a:r>
            <a:endParaRPr lang="th-TH" dirty="0">
              <a:solidFill>
                <a:prstClr val="black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4" descr="http://i264.photobucket.com/albums/ii169/noisr100/himawari003.jpg?t=12090769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686" y="1290482"/>
            <a:ext cx="539510" cy="4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264.photobucket.com/albums/ii169/noisr100/himawari003.jpg?t=12090769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298" y="2708920"/>
            <a:ext cx="539510" cy="4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://www.patunnakure.go.th/wp-content/uploads/2014/01/%E0%B8%A5%E0%B8%87%E0%B8%97%E0%B8%B0%E0%B9%80%E0%B8%9A%E0%B8%B5%E0%B8%A2%E0%B8%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4" y="5483497"/>
            <a:ext cx="1333480" cy="13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s://encrypted-tbn0.gstatic.com/images?q=tbn:ANd9GcTfQLgBd9J2_PX7wdFFCZbwfHriJiEYsMHMP82O_GiYXFE2VKqs4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398" y="5357029"/>
            <a:ext cx="2124075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23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50106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0070C0"/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เรื่องที่ขอความอนุเคราะห์ </a:t>
            </a:r>
            <a:r>
              <a:rPr lang="th-TH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สคร</a:t>
            </a:r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.ดำเนินการ</a:t>
            </a:r>
            <a:endParaRPr 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25963"/>
          </a:xfrm>
        </p:spPr>
        <p:txBody>
          <a:bodyPr>
            <a:normAutofit/>
          </a:bodyPr>
          <a:lstStyle/>
          <a:p>
            <a:pPr marL="514350" lvl="0" indent="-514350" algn="thaiDist">
              <a:lnSpc>
                <a:spcPct val="115000"/>
              </a:lnSpc>
              <a:spcBef>
                <a:spcPts val="600"/>
              </a:spcBef>
              <a:buFont typeface="+mj-cs"/>
              <a:buAutoNum type="thaiNumPeriod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รวบรวมรายชื่อของทีมที่ได้รับรางวัล ทั้งในประเภท ๑.๓.๑,๑.๓.๒ และ ๑.๓.๓ ในเขตที่ </a:t>
            </a:r>
            <a:r>
              <a:rPr lang="th-TH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สคร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.รับผิดชอบทั้ง ๓ รางวัล และลงทะเบียนผ่านระบบออนไลน์ในประเภทที่ ๑ ที่ผู้ลงทะเบียนสามารถเบิก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ค่าใช้จ่ายจากสำนักโรคไม่ติดต่อตามระเบียบกระทรวงการคลัง ซึ่ง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จะเปิดลงทะเบียนพร้อมกันทั้ง ๓ ประเภทที่หน้าเว็บไซต์สำนักโรคไม่ติดต่อ</a:t>
            </a:r>
            <a:r>
              <a:rPr lang="th-TH" sz="2400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u="sng" spc="-3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www.ThaiNcd.com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lvl="0" indent="-514350" algn="thaiDist">
              <a:lnSpc>
                <a:spcPct val="115000"/>
              </a:lnSpc>
              <a:spcBef>
                <a:spcPts val="600"/>
              </a:spcBef>
              <a:buFont typeface="+mj-cs"/>
              <a:buAutoNum type="thaiNumPeriod"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ประสาน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จังหวัดที่ได้รับรางวัลที่ ๑ ของแต่ละประเภทเพื่อมา</a:t>
            </a:r>
            <a:r>
              <a:rPr lang="th-TH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จัดบูธนิทรรศ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การในวันงานโดยบริหารจัดการในจำนวน ๑๕ คน ที่ได้รับการจัดสรร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cs"/>
              <a:buAutoNum type="thaiNumPeriod"/>
            </a:pPr>
            <a:endParaRPr lang="th-TH" dirty="0"/>
          </a:p>
        </p:txBody>
      </p:sp>
      <p:pic>
        <p:nvPicPr>
          <p:cNvPr id="1026" name="Picture 2" descr="http://www.thaicabincrew.com/mainwebsite_html/graphic/interview/dam_cmu/t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3677" y="5173949"/>
            <a:ext cx="1814710" cy="16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://upic.me/i/9r/n50b2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http://upic.me/i/9r/n50b2.jpg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12" descr="http://upic.me/i/9r/n50b2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14" descr="http://upic.me/i/9r/n50b2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16" descr="http://upic.me/i/9r/n50b2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405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366064"/>
            <a:ext cx="8229600" cy="634082"/>
          </a:xfrm>
          <a:prstGeom prst="roundRect">
            <a:avLst/>
          </a:prstGeom>
          <a:solidFill>
            <a:srgbClr val="FFCC00"/>
          </a:solidFill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เรื่องการ</a:t>
            </a:r>
            <a:r>
              <a:rPr lang="th-TH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จัดบูธ</a:t>
            </a:r>
            <a:endParaRPr 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1302169"/>
            <a:ext cx="8784976" cy="2016224"/>
          </a:xfrm>
        </p:spPr>
        <p:txBody>
          <a:bodyPr/>
          <a:lstStyle/>
          <a:p>
            <a:pPr marL="0" indent="0">
              <a:buNone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จัดบูธ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มีทั้งหมด ๑๗ </a:t>
            </a: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บูธ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แบ่งเป็น</a:t>
            </a:r>
          </a:p>
          <a:p>
            <a:pPr marL="514350" indent="-514350">
              <a:buFont typeface="+mj-cs"/>
              <a:buAutoNum type="thaiNumPeriod"/>
            </a:pP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จัดบูธ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รางวัลชนะเลิศประเภทอำเภอดีเด่นระดับเขต จำนวน ๑๒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เขต</a:t>
            </a:r>
          </a:p>
          <a:p>
            <a:pPr marL="514350" indent="-514350">
              <a:buFont typeface="+mj-cs"/>
              <a:buAutoNum type="thaiNumPeriod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จัดบูธ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ของรางวัลชนะเลิศประเภทจังหวัดดีเด่นระดับภาค ๔ จังหวัด </a:t>
            </a:r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cs"/>
              <a:buAutoNum type="thaiNumPeriod"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จัดบูธ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ของประเภทเขตดีเด่น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ระดับประเทศ (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SIIIM) 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จำนวน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๑ เขต</a:t>
            </a:r>
          </a:p>
          <a:p>
            <a:pPr marL="0" indent="0">
              <a:buNone/>
            </a:pP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(ทีมประเมินจาก </a:t>
            </a: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สสว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จะเป็นผู้คัดเลือกเอง)</a:t>
            </a:r>
          </a:p>
          <a:p>
            <a:pPr marL="0" indent="0">
              <a:buNone/>
            </a:pP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35008" y="3717250"/>
            <a:ext cx="8229600" cy="6340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rgbClr val="FF00FF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ขนาด</a:t>
            </a:r>
            <a:r>
              <a:rPr lang="th-TH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ของบูธ</a:t>
            </a:r>
            <a:endParaRPr 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604" y="4581346"/>
            <a:ext cx="7858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บูธ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ขนาด ๓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๓ ตารางเมตร  </a:t>
            </a:r>
            <a:r>
              <a:rPr lang="th-TH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เป็นบูธ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แบบมีฉากกั้น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8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3366CC"/>
            </a:solidFill>
            <a:prstDash val="dashDot"/>
          </a:ln>
        </p:spPr>
        <p:txBody>
          <a:bodyPr>
            <a:normAutofit fontScale="90000"/>
          </a:bodyPr>
          <a:lstStyle/>
          <a:p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อุปกรณ์ที่มีให้ในการ</a:t>
            </a:r>
            <a:r>
              <a:rPr lang="th-TH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จัดบูธ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2160" y="1484784"/>
            <a:ext cx="3898776" cy="3456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h-TH" sz="2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อุปกรณ์พื้นฐาน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มีป้ายชื่อหน่วยงานให้แต่ต้องแจ้งชื่อล่วงหน้า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โต๊ะ ๑ ตัวพร้อมเก้าอี้มีพนัก ๓ ตัว</a:t>
            </a:r>
          </a:p>
          <a:p>
            <a:pPr marL="0" indent="0">
              <a:buNone/>
            </a:pP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วันเวลาการเข้า</a:t>
            </a:r>
            <a:r>
              <a:rPr lang="th-TH" sz="1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จัดบูธ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จะแจ้งให้   </a:t>
            </a:r>
          </a:p>
          <a:p>
            <a:pPr marL="0" indent="0">
              <a:buNone/>
            </a:pPr>
            <a:r>
              <a:rPr lang="th-TH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ทราบภายหลัง</a:t>
            </a:r>
          </a:p>
          <a:p>
            <a:pPr marL="0" indent="0">
              <a:buNone/>
            </a:pPr>
            <a:endParaRPr lang="th-TH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170494" y="1349896"/>
            <a:ext cx="4855779" cy="4959424"/>
            <a:chOff x="170494" y="1349896"/>
            <a:chExt cx="4855779" cy="4959424"/>
          </a:xfrm>
        </p:grpSpPr>
        <p:pic>
          <p:nvPicPr>
            <p:cNvPr id="2060" name="Picture 12" descr="http://boothhaichao.com/images/booth/booth_1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068" r="11456"/>
            <a:stretch/>
          </p:blipFill>
          <p:spPr bwMode="auto">
            <a:xfrm>
              <a:off x="170494" y="1349896"/>
              <a:ext cx="4855779" cy="4959424"/>
            </a:xfrm>
            <a:prstGeom prst="rect">
              <a:avLst/>
            </a:prstGeom>
            <a:noFill/>
            <a:ln w="28575">
              <a:solidFill>
                <a:srgbClr val="3366CC"/>
              </a:solidFill>
              <a:prstDash val="dashDot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สี่เหลี่ยมผืนผ้า 4"/>
            <p:cNvSpPr/>
            <p:nvPr/>
          </p:nvSpPr>
          <p:spPr>
            <a:xfrm rot="229428">
              <a:off x="1483081" y="2076065"/>
              <a:ext cx="2908107" cy="7182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กรมควบคุมโรค</a:t>
              </a:r>
              <a:endParaRPr lang="th-TH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สี่เหลี่ยมผืนผ้ามุมมน 6"/>
          <p:cNvSpPr/>
          <p:nvPr/>
        </p:nvSpPr>
        <p:spPr>
          <a:xfrm>
            <a:off x="406984" y="3573016"/>
            <a:ext cx="4473514" cy="50405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รูปแบบการ</a:t>
            </a:r>
            <a:r>
              <a:rPr lang="th-TH" sz="14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จัดบูธ</a:t>
            </a:r>
            <a:r>
              <a:rPr lang="th-TH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สามารถจัดได้ตามที่พื้นที่ต้องการ</a:t>
            </a:r>
            <a:endParaRPr lang="th-TH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มนมุมสี่เหลี่ยมผืนผ้าด้านทแยงมุม 8"/>
          <p:cNvSpPr/>
          <p:nvPr/>
        </p:nvSpPr>
        <p:spPr>
          <a:xfrm>
            <a:off x="5364088" y="5301208"/>
            <a:ext cx="3672408" cy="115212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งบประมาณสนับสนุนการ</a:t>
            </a:r>
            <a:r>
              <a:rPr lang="th-TH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จัดบูธ</a:t>
            </a:r>
            <a:endParaRPr lang="th-TH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ประมาณ ๒,๐๐๐-๓,๐๐๐ บาท</a:t>
            </a:r>
            <a:r>
              <a:rPr lang="th-TH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ต่อบูธ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64" name="Picture 16" descr="http://images.clipartpanda.com/colorful-hearts-clipart-flower-7-colors_Vector_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21384"/>
            <a:ext cx="559647" cy="5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54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69680"/>
            <a:ext cx="8229600" cy="922114"/>
          </a:xfrm>
        </p:spPr>
        <p:txBody>
          <a:bodyPr/>
          <a:lstStyle/>
          <a:p>
            <a:pPr algn="l" eaLnBrk="1" hangingPunct="1"/>
            <a:r>
              <a:rPr lang="th-TH" altLang="en-US" sz="3200" b="1" dirty="0" smtClean="0">
                <a:latin typeface="Tahoma" pitchFamily="34" charset="0"/>
                <a:cs typeface="Tahoma" pitchFamily="34" charset="0"/>
              </a:rPr>
              <a:t>รูปแบบการจัดงานมหกรรมฯ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" y="1124744"/>
            <a:ext cx="9144000" cy="5733256"/>
          </a:xfrm>
          <a:solidFill>
            <a:srgbClr val="CCECFF"/>
          </a:solidFill>
          <a:ln>
            <a:solidFill>
              <a:srgbClr val="CCECFF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จัดประชุมวิชาการ 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จำนวน 2 วัน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eaLnBrk="1" hangingPunct="1">
              <a:buNone/>
              <a:defRPr/>
            </a:pP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วันที่ 10 - 11 สิงหาคม </a:t>
            </a:r>
            <a:r>
              <a:rPr lang="th-TH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2558 </a:t>
            </a:r>
            <a:endParaRPr lang="th-TH" sz="2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ชื่อสำหรับใช้ในการจัดงาน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NCD Forum 2015 </a:t>
            </a:r>
            <a:r>
              <a:rPr lang="th-TH" sz="22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(มหกรรมสุขภาพโรคไม่ติดต่อ)</a:t>
            </a:r>
          </a:p>
          <a:p>
            <a:pPr marL="0" indent="0" eaLnBrk="1" hangingPunct="1">
              <a:buFont typeface="Wingdings" pitchFamily="2" charset="2"/>
              <a:buChar char="v"/>
              <a:defRPr/>
            </a:pPr>
            <a:r>
              <a:rPr lang="th-TH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ภายใต้แนวคิดหลัก (</a:t>
            </a:r>
            <a:r>
              <a:rPr lang="en-US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Theme</a:t>
            </a:r>
            <a:r>
              <a:rPr lang="th-TH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marL="0" indent="0" eaLnBrk="1" hangingPunct="1">
              <a:buNone/>
              <a:defRPr/>
            </a:pPr>
            <a:r>
              <a:rPr lang="th-TH" alt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“</a:t>
            </a:r>
            <a:r>
              <a:rPr lang="th-TH" sz="2400" b="1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 สานพลัง ลดเสี่ยง ลดภาวะแทรกซ้อน” </a:t>
            </a:r>
            <a:endParaRPr lang="th-TH" altLang="en-US" sz="2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th-TH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สถานที่จัดงาน </a:t>
            </a:r>
            <a:r>
              <a:rPr lang="en-US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 อิม</a:t>
            </a:r>
            <a:r>
              <a:rPr lang="th-TH" altLang="en-US" sz="24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แพคเมืองทองธานี </a:t>
            </a:r>
            <a:r>
              <a:rPr lang="th-TH" alt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จ.นนทบุรี</a:t>
            </a:r>
            <a:endParaRPr lang="fr-FR" altLang="en-US" sz="2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1950" indent="-361950" eaLnBrk="1" hangingPunct="1">
              <a:buFont typeface="Wingdings" panose="05000000000000000000" pitchFamily="2" charset="2"/>
              <a:buChar char="v"/>
              <a:defRPr/>
            </a:pPr>
            <a:r>
              <a:rPr lang="th-TH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งบประมาณการจัดงาน</a:t>
            </a:r>
            <a:r>
              <a:rPr lang="en-US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altLang="en-US" sz="2400" b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รวม 6.8 ล้านบาท</a:t>
            </a:r>
          </a:p>
          <a:p>
            <a:pPr marL="361950" indent="-361950" eaLnBrk="1" hangingPunct="1">
              <a:buNone/>
              <a:defRPr/>
            </a:pP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กรมควบคุมโรค กระทรวงสาธารณสุข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 3.2 ล้านบาท </a:t>
            </a:r>
          </a:p>
          <a:p>
            <a:pPr marL="361950" indent="-361950" eaLnBrk="1" hangingPunct="1">
              <a:buNone/>
              <a:defRPr/>
            </a:pP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แผนงานเครือข่ายควบคุมโรคไม่ติดต่อ (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Thai NCD net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marL="361950" indent="-361950" eaLnBrk="1" hangingPunct="1">
              <a:buNone/>
              <a:defRPr/>
            </a:pP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จำนวน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2.6 ล้านบาท </a:t>
            </a:r>
          </a:p>
          <a:p>
            <a:pPr marL="361950" indent="-361950" eaLnBrk="1" hangingPunct="1">
              <a:buNone/>
              <a:defRPr/>
            </a:pP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- สำนักงานหลักประกันสุขภาพแห่งชาติ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ล้านบาท</a:t>
            </a:r>
          </a:p>
          <a:p>
            <a:pPr marL="361950" indent="-361950" eaLnBrk="1" hangingPunct="1">
              <a:buNone/>
              <a:defRPr/>
            </a:pPr>
            <a:r>
              <a:rPr lang="th-TH" alt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endParaRPr lang="fr-FR" altLang="en-US" sz="2400" b="1" u="sng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2" name="Picture 5" descr="http://thaincd.com/images/theme/green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5690"/>
            <a:ext cx="27606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ติดต่อสอบถาม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180340" algn="thaiDi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th-TH" sz="2400" b="1" spc="-60" dirty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รายละเอียดในการจัดงานและการลงทะเบียนออนไลน์จะมีการประชาสัมพันธ์ผ่านเว็บไซด์ของสำนักโรคไม่</a:t>
            </a:r>
            <a:r>
              <a:rPr lang="th-TH" sz="2400" b="1" spc="-6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ติดต่อ</a:t>
            </a:r>
            <a:r>
              <a:rPr lang="en-US" sz="2400" b="1" spc="-6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&gt;&gt;</a:t>
            </a:r>
            <a:r>
              <a:rPr lang="en-US" sz="2400" b="1" spc="-3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www.ThaiNcd.com</a:t>
            </a:r>
            <a:endParaRPr lang="th-TH" sz="2400" b="1" spc="-30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180340" algn="thaiDi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th-TH" sz="2400" b="1" u="sng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th-TH" sz="2400" b="1" u="sng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สอบถามได้ที่ </a:t>
            </a:r>
            <a:endParaRPr lang="th-TH" sz="2400" b="1" u="sng" spc="-3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180340" indent="0" algn="thaiDi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400" b="1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กลุ่ม</a:t>
            </a:r>
            <a:r>
              <a:rPr lang="th-TH" sz="2400" b="1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โรคไม่ติดต่อเรื้อรัง  </a:t>
            </a:r>
            <a:r>
              <a:rPr lang="th-TH" sz="2400" b="1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</a:t>
            </a:r>
            <a:r>
              <a:rPr lang="th-TH" sz="2400" b="1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โรคไม่</a:t>
            </a:r>
            <a:r>
              <a:rPr lang="th-TH" sz="2400" b="1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ติดต่อ</a:t>
            </a:r>
          </a:p>
          <a:p>
            <a:pPr marL="0" marR="180340" indent="0" algn="thaiDi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h-TH" sz="2400" b="1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400" b="1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โทรศัพท์ </a:t>
            </a:r>
            <a:r>
              <a:rPr lang="en-US" sz="2400" b="1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02-5903987</a:t>
            </a:r>
          </a:p>
          <a:p>
            <a:pPr marL="0" marR="180340" indent="0" algn="thaiDi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spc="-3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400" b="1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โทรสาร </a:t>
            </a:r>
            <a:r>
              <a:rPr lang="en-US" sz="2400" b="1" spc="-3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: 02-5903988</a:t>
            </a:r>
          </a:p>
          <a:p>
            <a:pPr marR="180340" algn="thaiDi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862" b="21586"/>
          <a:stretch/>
        </p:blipFill>
        <p:spPr bwMode="auto">
          <a:xfrm>
            <a:off x="5436096" y="2420888"/>
            <a:ext cx="1368152" cy="66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727" y="3933056"/>
            <a:ext cx="1735297" cy="178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57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1619672" y="764704"/>
            <a:ext cx="561662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8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w Cen MT"/>
                <a:cs typeface="FreesiaUPC"/>
              </a:rPr>
              <a:t>ขอบคุณ</a:t>
            </a:r>
          </a:p>
        </p:txBody>
      </p:sp>
      <p:pic>
        <p:nvPicPr>
          <p:cNvPr id="14339" name="Picture 6" descr="http://thaincd.com/images/theme/green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6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8" descr="data:image/png;base64,iVBORw0KGgoAAAANSUhEUgAAAOQAAADdCAMAAACc/C7aAAAAkFBMVEX////+AAD9///+//3//v/9AQL+6un++/r+3Nz+19f+Kir+qqr/6Oj+X1/+9fT+ubn+fn7+x8b+7u3+ExT+Tk/+cHH+o6P+lZX+wsL+h4b+ZGX+i4r+39/+enr+kJD+0ND+REX+Ojn+np/+ISH+tLT+Wln+MjL+mpr+qKj+TU7+SEj+Pj/+dHT/Y2P+Li7+EA+UquHSAAAOHElEQVR4nO1dD1/yOAze0o2h4vgnIogiAqLIq9//213TDdhgzbq12wrn87t7z7uT0WdJ0zRJU8f5wx+uHB7wv/EHxpoeSoUA4H9xND2OCgEQhINBazAYhM7V8UTZtbvvo4e3n6H/67q//vJnu969d29A/F/meU0PUQcMCbaeJt+uBB8vd23Bs+mRlgdn2NlICfrxP4f/VoPL1V4I7rYyhid4+GyhTWIXZnbB6fQUGcY8n4ILM7t8Jo6SKknDj35vOQ4viCY4YTEpHl5Hj2vtZbgKAN3fohwPeOFGiDn20wz/laaIGDtgtyz5qg7zoRZHPjf7ADa7BwzgUZMiYhRYbIAYeFMDHDn61nq3zAlVV/9cbKwk6XFHtXVriqPrrgMbbSyDljmKfNn86VgoTOiUMauUT9S2jSWDgZoPd2B3+PVfjuzf6VvGEryPQhwRw9F7d9YahByD1s1qsz57C09WsWSwljCRYdQd4DKBER/cZTniz9nqZAnqNk0sAYDnQgzXXelyH3a/3MRUtUlj+0Uo7rhFASYZPRfqbL+HQapza1gOClCcdlBD5c4p4/QHk4gkspzVyIMAc+6V6OGY/bmSwwazwxxfWhEB8qCrLMae6j4KnCc/1tiFDSSd4Fc10IHGUjXMCuFemLvGoyIeg1clXeWrfrvQk+Hw4M+Gt9H8HSu5rHw+3oaFBMINEKzi19Owg8f3HhM1XX0Lodi+gnEXox+9n2XDCguBmrK+lRvmPPp8T+nTzHMwPs1VIIpTe4Z2awzeVUi6P8V09YjYzegr/CpEcCD+mf9hKJfkKW2Uf8ty9JxV9ACFz8/645f1T/SFy+1ocjfvGFLzuZIgddyWVzHnn+XDRfUMu7tlxvcud6sWilQzy7LLJYhbJp1viDc4HckEQ4pPVPxsMZnjJNWQKajI8VVLaSAQM2It8+gD0ipElv95VnoInpq2fmtODLgRY+X7kTMzwsX4rpaT2K7QIpVQWv6RZ4VFsqPHkbPcIMvtmRVBRS0QWBoPStkhgIf8Zz/qmjjucCwiUaYfxCAolCDky+2gDMk8T4B7K4sMLSv8PW182DpNEsqkXSbFpRl9Of36bgy4HSwKr9ykOZZLu4yDgikIuMt95j0w/bwGf034rF4ioABOsbBSDP7WhwWjYwq7LG2rE0M4PgmOkFoaP/69jB8fH5939yqR0e1MTHTVr86Ne0yNbR9w9AcZMBgdhdPrhsHeWXWCwdPk1s2zRhv+m6pOELd6OTC3E+zycd8fvvhlT2P9JPgJwaDzJrzz2WueSVoU8A7yvPM3c8VWgL5p6IgVHcZuJKx1FLFk0R8Q/4SB6qevnKHdKZpZCOkX5rtdgyTv+PP6uB558BSHK7vS2CYX7vyNZjlSc2hzkjy+OwwNksQ1+VX81IlHSf4+9/jmtBW6VUsOduh35e7AWFqcv6xeFJ5kjvB/UN9yH56zlN44CuPLI6myn1cHeh58s8/XLdTVucpHYEAnoroKMsgjqUvrBN989w3oZaEjpTYRgPJXfFSH3EfkkDS3SEYYCyd9GzuLijFqZ7aMCWXiLndG5VjXR8Mk26hfIidRKNfl3ScT26f4zGEJAU3yxixJcPDF/4jXX8RoA/QoDygnnQ3wQ3EcBnqkTuHBzt2s+HB7xSI2/IWQERJaLRhIi68RumGPc3y6rwvujRf/IMYW5MJsOeR2kKwy25UmIxtq20VnrUxQisz3L+hZOaZIFps5KhAZ7U2ZGkrm7IhpOaLcCnrT3DVdBQhswZ2xkiEjoFxZyikAMiJp2LgiHsoXUNK7CSLCBSFFsmz+g8DUfSg7BxghkcRONeODjnQN4RPA8AqCEhypuayZYDAhJCJVWObBiJjOpklympPSghSLBLX1kk51RoUFl8YLyZkzedKx2CCrqUJBEQmbG4Jk+dFI0SuVzjgAqHVdbnuIrJZ5kp5TPjklADOC5ET+OfkhkAokqetcJCOZRUS5knzCr0RdtUHtgMdSNSGqeMxbVwMgwuFD2WcYyE9JWEmSKlqVrpVEiUugn7MzDgAiMb2WrJVAHJRo23jkCqiNUyv7Mx7IvXuthbsyUKvInfRTdzLPTiHcVzsYY4Rvt5Z+TlqbPbZRkrSb7klNj2yB/Vfr6FWB2SIp+jI3HWT+64eF6ppTzPEqdapkpse3okT+DEAkVdeysAOTFtpbd6IsAnF0fiiPZoAkemKjeXXoSLMsZQmebOv8YidJKvpG5AyC7JVyaCVJclP5TnxQ4iuVKWWrHEAdupoQcpGYZZtOBh4BWTXOMe6pKHPWrPRzSheaAlV99EGErhlmKs8n5q2VW0oqYSDdOOPnssIg6pn9mkEVyxGZFg/rTjKgV31eDYAIvnGSpFTOVx8su7RRkkCSLPHRCjJb+tAgmRnts1Ffy5P0skNaSwvVlSwCyE3xZu1hzFaemYAHVJVoruZl7Z6ndYy7GKialXx3OzN8IgnzNQggQlnfuWFUQK/w1O/ZWLeKBITv+i/fUGal5X9tI0n2DVJZDbJqglRqSmtF2f3kETip0xprRzOEI8i6HKXmOFkugU2dWBDvRDGHWlk6nG9HvqsedTFAT05S+ez1i+2iJJbJrWrhxXnw9qvx5h1JAFEU+qK6FJyYaCyMtkqU8uOQvrtSJemdp6wtMrCQYTSOJJVbBTBP1AmnsKpy3MVAVrkUeM55uYxvS0SLq9RCzrFYrbV3GhCzZ/Msr+Txiymcd15Bq1kwZgqMLLYutmNiZwmHBztIklGst8IPO91Br8Cxoq6HEORn8eP5J6nZ36KdlaoBVZFVJjOeWpB8d6rVScUUzp3OA8rNqMeI3R6NFy/xlxwQVWfK7k4SgCVeSTcxND/uYgNiZH1LCNIyHgKnLe2Icwk1Ae4J59zxFM9knj40HQ75ND3oosOhksxtqo0n+VSMUibeXcMuAXX4QWMhZ2lzdttor3qgEul6rY9TzrpCXLNCEOdClnqmP33YtsFW9fI+UL5u4BQgvfFqKkoAVEzA/dFsPMr14MASJdpqhiXD9UOKruqRfjlSj28qFkKlB0wcv4ZUm3TycG11AMJtNTOHUrJsxvgQKZB7Q151yrL1oebLiBhj0hN3PvbzNEQSZXlYSTp132/nydM8ftTlxwhS8/IjqJcko45bDU1qFWd5EOW0ZuMjCyn7rtmVm6U8jrG5BysAQslm2ffV8x8q8Bh430dZajW2LQqQFdeLQ/SGlYptY5a+ar7TALikbuR75fJn+uXf93Z4hQWbv5cHA2chJUn0ctb4vqMs64o3M6KFy3lnXCMItodmTs91mFi+ehB9Aio6hIR9ovcdq+qofgEgipP6+ifeJd8aLiJ9reVmBb5NlBdFPlboXoa3ew9vWHnMh0pjjap0oCE8aOy66gSJdEL67le1VyNCa+jGt9cQzSiMYCBtNfRRuRa1hm6ssl31nrmFwT3J7BUS76Gp4XTncQs7M9F6OhvgSPtlLusINWEq2hfv9La6bRfs9pdAn6EF2pGr/K+Pi7lxBP8qEiRzpAfRUY61+Ftiry5e83tFbkf2xQl4Z1J9YVFMuEejML8TcOKK+Exd/Q4NXCWgPIz9lVJuWMFquXMlJKdV+XLZiM7L+MTR9/KPnsqKISd1F2hEqWg+S+Rdjcoh/OZPzSRpsGu5GrxjGbG5eybxQa3bDDnif1i2G6nOmMajMWQM0HvKjLEKwU4bSgKzr+gt35uKN0suEvH9uFV/I3U2YVzO/ajSeT0fALJbsD7EtR4Nlb7tm//PtKMhqKqdrB6e+A2mbVsx7C/JWYhAl9aT5N12PpqxOImxxQULL9rKJA0i4y0ojRZp8oXkMxpKX7MEY5Zx5AM19UF/Juhj37hKL+SDXmLm4rhqyqamcCha0OmjEU7dTE+uF4DXdH2mAAN2Kwb4VPKVA8yz81bfFjUBEJ0MkWWpsxUMJI3ahisryqWPiO4m7JUwEeDMFpma+hpAw7cfnwK9Mb+Mpw4ZHQ6Q8ci+M+P7RW5ZkCRzWpl9A7Y3+Z+tHSzqBuS7m2KfE6cWzlW1a8HKmI2osLijaPA9nG7BaTpH8H1UuKmpKaB/JzZdir/P4GaZIcXewC6TmgKL26Yp1pwwyOxIO+1YtmycQVTBqN6WMUgX6QqR2rT4SyGmpcKhKcagf66ov92aIuN6iOIz+YUhkHXB5wYvULPi2FsOuIPm5xWecHEFyXxVJNKRlQ0Ps4F32OSceGJOe5iwqiJz9da2d9U4BfNE6pJuKHruAPyuLoeigHBF5UVpzEmdfhdce40eqikD0Vp9J02SwtnZ9zdLDkwXgjgQLXfuTlPkqre72gXA46U9yf8Lv1Mmx70f2O7gyID7kcy1EsJEFy+M/K/qrmY3BywxyqpthvAnZVfXeN/7pZL04Fnc7Hhqe8L0Zdp4YcIlzscY2Hd+dRKfEcW5Cdwq91yxE4Dr/cfp8VssrzqK8eVyZ+MRX3i77fFfvZMmM1gre8GqGgHaeJd1EuPEbFxaeiVAQQC8JFeR9A0IW4P3lTcJ5oQiUxNDNMTbS3LqXAdHxOvx7CZ4iQTy6+WujecID12AWDK7urkmjg68vu/9gf5RV9EDsCvBoQUI4rMpyVMPn9czHWM8xzWbk4McH69JVREMBlGPnGODAOG1XxlNB/0atj9d6rujq3ABThEGHmZIYmVdW5zH0QJjh2MPuPm6hNBxGRyKrC4osloY+wokS2+wMoJ5rKzU9ToXj31fxKZ7pVWK3nGTfL1ox6vHtbkAaYiCtE7To6gWojBAEk+/GojMyFVbHQdd14VF3YwrAnakrKu5RHOAuaUXWRoEY4GN5Y5mcVVhqz/84Q9/+N/jP015kmzIsVXXAAAAAElFTkSuQmCC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 altLang="en-US"/>
          </a:p>
        </p:txBody>
      </p:sp>
      <p:grpSp>
        <p:nvGrpSpPr>
          <p:cNvPr id="2" name="กลุ่ม 5"/>
          <p:cNvGrpSpPr>
            <a:grpSpLocks/>
          </p:cNvGrpSpPr>
          <p:nvPr/>
        </p:nvGrpSpPr>
        <p:grpSpPr bwMode="auto">
          <a:xfrm>
            <a:off x="971550" y="2060575"/>
            <a:ext cx="7272338" cy="4681538"/>
            <a:chOff x="1547664" y="1196752"/>
            <a:chExt cx="5859092" cy="3240360"/>
          </a:xfrm>
        </p:grpSpPr>
        <p:pic>
          <p:nvPicPr>
            <p:cNvPr id="1434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1196752"/>
              <a:ext cx="5859092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สี่เหลี่ยมผืนผ้า 4"/>
            <p:cNvSpPr/>
            <p:nvPr/>
          </p:nvSpPr>
          <p:spPr>
            <a:xfrm>
              <a:off x="3695363" y="1958688"/>
              <a:ext cx="168507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54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NCD</a:t>
              </a:r>
              <a:endParaRPr lang="th-TH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147638" y="857232"/>
            <a:ext cx="8785225" cy="1000132"/>
          </a:xfrm>
          <a:prstGeom prst="roundRect">
            <a:avLst/>
          </a:prstGeom>
          <a:solidFill>
            <a:srgbClr val="FFCC00"/>
          </a:solidFill>
          <a:ln w="28575">
            <a:solidFill>
              <a:srgbClr val="000099"/>
            </a:solidFill>
            <a:prstDash val="dashDot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>
              <a:defRPr/>
            </a:pPr>
            <a:r>
              <a:rPr lang="th-TH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วัตถุประสงค์ </a:t>
            </a:r>
            <a:r>
              <a:rPr lang="th-TH" altLang="en-US" sz="2400" b="1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การจัดประชุมวิชาการ</a:t>
            </a:r>
            <a:r>
              <a:rPr lang="th-TH" alt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fr-FR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NCD Forum 2015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(มหกรรมสุขภาพโรคไม่ติดต่อ</a:t>
            </a:r>
            <a:r>
              <a:rPr lang="en-US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br>
              <a:rPr lang="th-TH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alt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th-TH" altLang="en-US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2132856"/>
            <a:ext cx="8504238" cy="4500594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tabLst>
                <a:tab pos="444500" algn="l"/>
              </a:tabLst>
              <a:defRPr/>
            </a:pP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นำเสนอนโยบาย และประเด็นการขับเคลื่อน</a:t>
            </a: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เรื่อง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444500" algn="l"/>
              </a:tabLst>
              <a:defRPr/>
            </a:pPr>
            <a:r>
              <a:rPr lang="th-TH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โรค</a:t>
            </a:r>
            <a:r>
              <a:rPr lang="th-TH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ติดต่อ</a:t>
            </a:r>
            <a:endParaRPr lang="th-TH" sz="24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เป็นเวที</a:t>
            </a: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แลกเปลี่ยน</a:t>
            </a:r>
            <a:r>
              <a:rPr lang="th-TH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เรียนรู้ระหว่างกลุ่มบุคลากรในการดำเนินงานด้านโรคไม่</a:t>
            </a: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ติดต่อ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เผยแพร่</a:t>
            </a: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บทเรียน/รูปแบบการ</a:t>
            </a:r>
            <a:r>
              <a:rPr lang="th-TH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ดำเนินงาน</a:t>
            </a: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ที่ทำ</a:t>
            </a:r>
            <a:r>
              <a:rPr lang="th-TH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เลิ</a:t>
            </a:r>
            <a:r>
              <a:rPr lang="th-TH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ให้เป็นแบบอย่างใน</a:t>
            </a:r>
            <a:r>
              <a:rPr lang="th-TH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ระดับเขตบริการ</a:t>
            </a: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สุขภาพ/ภูมิภาค</a:t>
            </a:r>
            <a:endParaRPr lang="th-TH" sz="24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 startAt="4"/>
              <a:tabLst>
                <a:tab pos="444500" algn="l"/>
              </a:tabLst>
              <a:defRPr/>
            </a:pP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เสริมความรู้วิชาการที่ทันสมัย ในด้านโรคไม่</a:t>
            </a: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ติดต่อ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 startAt="4"/>
              <a:tabLst>
                <a:tab pos="444500" algn="l"/>
              </a:tabLst>
              <a:defRPr/>
            </a:pP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สร้างเครือข่ายการขับเคลื่อนการป้องกัน </a:t>
            </a: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ควบคุม     โรค</a:t>
            </a:r>
            <a:r>
              <a:rPr lang="th-TH" sz="2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</a:t>
            </a:r>
            <a:r>
              <a:rPr lang="th-TH" sz="2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ติดต่อ</a:t>
            </a:r>
            <a:endParaRPr lang="th-TH" sz="24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5" descr="http://thaincd.com/images/theme/green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9213"/>
            <a:ext cx="27606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7"/>
          <p:cNvSpPr>
            <a:spLocks noChangeArrowheads="1"/>
          </p:cNvSpPr>
          <p:nvPr/>
        </p:nvSpPr>
        <p:spPr bwMode="auto">
          <a:xfrm>
            <a:off x="3136908" y="1071546"/>
            <a:ext cx="2578100" cy="135732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00B050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2000" b="1" dirty="0">
                <a:latin typeface="Tahoma" pitchFamily="34" charset="0"/>
                <a:cs typeface="Tahoma" pitchFamily="34" charset="0"/>
              </a:rPr>
              <a:t>จัดงานมหกรรม</a:t>
            </a:r>
          </a:p>
          <a:p>
            <a:pPr algn="ctr" eaLnBrk="1" hangingPunct="1">
              <a:defRPr/>
            </a:pPr>
            <a:r>
              <a:rPr lang="th-TH" altLang="en-US" sz="2000" b="1" dirty="0">
                <a:latin typeface="Tahoma" pitchFamily="34" charset="0"/>
                <a:cs typeface="Tahoma" pitchFamily="34" charset="0"/>
              </a:rPr>
              <a:t>การจัดการความรู้ </a:t>
            </a:r>
            <a:r>
              <a:rPr lang="th-TH" altLang="en-US" sz="2000" b="1" dirty="0" smtClean="0">
                <a:latin typeface="Tahoma" pitchFamily="34" charset="0"/>
                <a:cs typeface="Tahoma" pitchFamily="34" charset="0"/>
              </a:rPr>
              <a:t>ระดับประเทศ</a:t>
            </a:r>
          </a:p>
          <a:p>
            <a:pPr algn="ctr" eaLnBrk="1" hangingPunct="1">
              <a:defRPr/>
            </a:pPr>
            <a:r>
              <a:rPr lang="th-TH" altLang="en-US" sz="2000" b="1" dirty="0" smtClean="0">
                <a:latin typeface="Tahoma" pitchFamily="34" charset="0"/>
                <a:cs typeface="Tahoma" pitchFamily="34" charset="0"/>
              </a:rPr>
              <a:t>10-11 ส.ค.58</a:t>
            </a:r>
            <a:endParaRPr lang="th-TH" alt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1" name="AutoShape 1"/>
          <p:cNvSpPr>
            <a:spLocks noChangeArrowheads="1"/>
          </p:cNvSpPr>
          <p:nvPr/>
        </p:nvSpPr>
        <p:spPr bwMode="auto">
          <a:xfrm>
            <a:off x="2863860" y="3070233"/>
            <a:ext cx="3136900" cy="15017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00B050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2000" b="1" dirty="0">
                <a:latin typeface="Tahoma" pitchFamily="34" charset="0"/>
                <a:cs typeface="Tahoma" pitchFamily="34" charset="0"/>
              </a:rPr>
              <a:t>สคร. จัด</a:t>
            </a:r>
            <a:r>
              <a:rPr lang="th-TH" altLang="en-US" sz="2000" b="1" dirty="0" smtClean="0">
                <a:latin typeface="Tahoma" pitchFamily="34" charset="0"/>
                <a:cs typeface="Tahoma" pitchFamily="34" charset="0"/>
              </a:rPr>
              <a:t>มหกรรมจัดการความรู้ </a:t>
            </a:r>
            <a:r>
              <a:rPr lang="th-TH" altLang="en-US" sz="2000" b="1" dirty="0">
                <a:latin typeface="Tahoma" pitchFamily="34" charset="0"/>
                <a:cs typeface="Tahoma" pitchFamily="34" charset="0"/>
              </a:rPr>
              <a:t>และคัดเลือก</a:t>
            </a:r>
            <a:endParaRPr lang="en-US" altLang="en-US" sz="2000" b="1" dirty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en-US" altLang="en-US" sz="2000" b="1" dirty="0">
                <a:latin typeface="Tahoma" pitchFamily="34" charset="0"/>
                <a:cs typeface="Tahoma" pitchFamily="34" charset="0"/>
              </a:rPr>
              <a:t>B</a:t>
            </a:r>
            <a:r>
              <a:rPr lang="en-US" altLang="en-US" sz="2000" b="1" dirty="0" smtClean="0">
                <a:latin typeface="Tahoma" pitchFamily="34" charset="0"/>
                <a:cs typeface="Tahoma" pitchFamily="34" charset="0"/>
              </a:rPr>
              <a:t>est practice </a:t>
            </a:r>
            <a:endParaRPr lang="th-TH" altLang="en-US" sz="2000" b="1" dirty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th-TH" altLang="en-US" sz="2000" b="1" dirty="0" smtClean="0">
                <a:latin typeface="Tahoma" pitchFamily="34" charset="0"/>
                <a:cs typeface="Tahoma" pitchFamily="34" charset="0"/>
              </a:rPr>
              <a:t>ระดับเขต</a:t>
            </a:r>
            <a:r>
              <a:rPr lang="th-TH" altLang="en-US" sz="2000" b="1" dirty="0">
                <a:latin typeface="Tahoma" pitchFamily="34" charset="0"/>
                <a:cs typeface="Tahoma" pitchFamily="34" charset="0"/>
              </a:rPr>
              <a:t>บริการสุขภาพ  </a:t>
            </a:r>
            <a:endParaRPr lang="th-TH" alt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2" name="AutoShape 18"/>
          <p:cNvSpPr>
            <a:spLocks noChangeArrowheads="1"/>
          </p:cNvSpPr>
          <p:nvPr/>
        </p:nvSpPr>
        <p:spPr bwMode="auto">
          <a:xfrm>
            <a:off x="6500826" y="3500438"/>
            <a:ext cx="2500330" cy="92869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F00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2000" b="1" dirty="0">
                <a:latin typeface="Tahoma" pitchFamily="34" charset="0"/>
                <a:cs typeface="Tahoma" pitchFamily="34" charset="0"/>
              </a:rPr>
              <a:t>ทีมประเมินจาก </a:t>
            </a:r>
            <a:r>
              <a:rPr lang="th-TH" altLang="en-US" sz="2000" b="1" dirty="0" smtClean="0">
                <a:latin typeface="Tahoma" pitchFamily="34" charset="0"/>
                <a:cs typeface="Tahoma" pitchFamily="34" charset="0"/>
              </a:rPr>
              <a:t>สคร. </a:t>
            </a:r>
            <a:r>
              <a:rPr lang="th-TH" altLang="en-US" sz="2000" b="1" dirty="0">
                <a:latin typeface="Tahoma" pitchFamily="34" charset="0"/>
                <a:cs typeface="Tahoma" pitchFamily="34" charset="0"/>
              </a:rPr>
              <a:t>+ </a:t>
            </a:r>
            <a:r>
              <a:rPr lang="th-TH" altLang="en-US" sz="2000" b="1" dirty="0" smtClean="0">
                <a:latin typeface="Tahoma" pitchFamily="34" charset="0"/>
                <a:cs typeface="Tahoma" pitchFamily="34" charset="0"/>
              </a:rPr>
              <a:t>ภาคีในเขต</a:t>
            </a:r>
            <a:endParaRPr lang="th-TH" altLang="en-US" sz="2000" b="1" dirty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endParaRPr lang="th-TH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2928938" y="5072074"/>
            <a:ext cx="3000384" cy="16430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00B050"/>
            </a:solidFill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จังหวัดคัดเลือก 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practice </a:t>
            </a:r>
          </a:p>
          <a:p>
            <a:pPr algn="ctr" eaLnBrk="1" hangingPunct="1"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ระดับอำเภอ</a:t>
            </a:r>
          </a:p>
          <a:p>
            <a:pPr algn="ctr" eaLnBrk="1" hangingPunct="1"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เพื่อเป็นตัวแทนจังหวัดเข้าประกวดระดับเขต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4" name="AutoShape 16"/>
          <p:cNvSpPr>
            <a:spLocks noChangeArrowheads="1"/>
          </p:cNvSpPr>
          <p:nvPr/>
        </p:nvSpPr>
        <p:spPr bwMode="auto">
          <a:xfrm>
            <a:off x="6500826" y="5357831"/>
            <a:ext cx="2154237" cy="714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F0000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altLang="en-US" b="1" dirty="0">
                <a:latin typeface="Tahoma" pitchFamily="34" charset="0"/>
                <a:cs typeface="Tahoma" pitchFamily="34" charset="0"/>
              </a:rPr>
              <a:t>ทีมประเมินระดับอำเภอ / จังหวัด</a:t>
            </a:r>
            <a:endParaRPr lang="th-TH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5" name="AutoShape 24"/>
          <p:cNvSpPr>
            <a:spLocks noChangeArrowheads="1"/>
          </p:cNvSpPr>
          <p:nvPr/>
        </p:nvSpPr>
        <p:spPr bwMode="auto">
          <a:xfrm>
            <a:off x="2500298" y="5976958"/>
            <a:ext cx="342900" cy="381000"/>
          </a:xfrm>
          <a:prstGeom prst="rightArrow">
            <a:avLst>
              <a:gd name="adj1" fmla="val 50000"/>
              <a:gd name="adj2" fmla="val 36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056" name="AutoShape 2"/>
          <p:cNvSpPr>
            <a:spLocks noChangeArrowheads="1"/>
          </p:cNvSpPr>
          <p:nvPr/>
        </p:nvSpPr>
        <p:spPr bwMode="auto">
          <a:xfrm rot="5400000">
            <a:off x="4107651" y="4607725"/>
            <a:ext cx="428634" cy="5000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057" name="AutoShape 14"/>
          <p:cNvSpPr>
            <a:spLocks noChangeArrowheads="1"/>
          </p:cNvSpPr>
          <p:nvPr/>
        </p:nvSpPr>
        <p:spPr bwMode="auto">
          <a:xfrm rot="16200000">
            <a:off x="6009493" y="3706021"/>
            <a:ext cx="482602" cy="500063"/>
          </a:xfrm>
          <a:prstGeom prst="upArrow">
            <a:avLst>
              <a:gd name="adj1" fmla="val 50000"/>
              <a:gd name="adj2" fmla="val 54884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058" name="AutoShape 3"/>
          <p:cNvSpPr>
            <a:spLocks noChangeArrowheads="1"/>
          </p:cNvSpPr>
          <p:nvPr/>
        </p:nvSpPr>
        <p:spPr bwMode="auto">
          <a:xfrm>
            <a:off x="4071938" y="2571747"/>
            <a:ext cx="571500" cy="428625"/>
          </a:xfrm>
          <a:prstGeom prst="upArrow">
            <a:avLst>
              <a:gd name="adj1" fmla="val 50000"/>
              <a:gd name="adj2" fmla="val 26329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059" name="AutoShape 13"/>
          <p:cNvSpPr>
            <a:spLocks noChangeArrowheads="1"/>
          </p:cNvSpPr>
          <p:nvPr/>
        </p:nvSpPr>
        <p:spPr bwMode="auto">
          <a:xfrm>
            <a:off x="6929454" y="4973651"/>
            <a:ext cx="1411287" cy="3841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th-TH" altLang="en-US" sz="1600" b="1">
                <a:latin typeface="Tahoma" pitchFamily="34" charset="0"/>
                <a:cs typeface="Tahoma" pitchFamily="34" charset="0"/>
              </a:rPr>
              <a:t>มิถุนายน </a:t>
            </a:r>
            <a:r>
              <a:rPr lang="en-US" altLang="en-US" sz="1600" b="1">
                <a:latin typeface="Tahoma" pitchFamily="34" charset="0"/>
                <a:cs typeface="Tahoma" pitchFamily="34" charset="0"/>
              </a:rPr>
              <a:t>58</a:t>
            </a:r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60" name="AutoShape 10"/>
          <p:cNvSpPr>
            <a:spLocks noChangeArrowheads="1"/>
          </p:cNvSpPr>
          <p:nvPr/>
        </p:nvSpPr>
        <p:spPr bwMode="auto">
          <a:xfrm>
            <a:off x="7000892" y="3071813"/>
            <a:ext cx="1676400" cy="4286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th-TH" altLang="en-US" sz="1600" b="1">
                <a:latin typeface="Tahoma" pitchFamily="34" charset="0"/>
                <a:cs typeface="Tahoma" pitchFamily="34" charset="0"/>
              </a:rPr>
              <a:t>กรกฎาคม </a:t>
            </a:r>
            <a:r>
              <a:rPr lang="en-US" altLang="en-US" sz="1600" b="1">
                <a:latin typeface="Tahoma" pitchFamily="34" charset="0"/>
                <a:cs typeface="Tahoma" pitchFamily="34" charset="0"/>
              </a:rPr>
              <a:t>58</a:t>
            </a:r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81" name="AutoShape 19"/>
          <p:cNvSpPr>
            <a:spLocks noChangeArrowheads="1"/>
          </p:cNvSpPr>
          <p:nvPr/>
        </p:nvSpPr>
        <p:spPr bwMode="auto">
          <a:xfrm>
            <a:off x="0" y="3929066"/>
            <a:ext cx="2571736" cy="10001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th-TH" altLang="en-US" b="1" u="sng" dirty="0" smtClean="0">
                <a:latin typeface="Tahoma" pitchFamily="34" charset="0"/>
                <a:cs typeface="Tahoma" pitchFamily="34" charset="0"/>
              </a:rPr>
              <a:t>ผู้ตรวจฯ </a:t>
            </a:r>
          </a:p>
          <a:p>
            <a:pPr algn="ctr" eaLnBrk="1" hangingPunct="1">
              <a:defRPr/>
            </a:pPr>
            <a:r>
              <a:rPr lang="th-TH" altLang="en-US" sz="1600" b="1" dirty="0" smtClean="0">
                <a:latin typeface="Tahoma" pitchFamily="34" charset="0"/>
                <a:cs typeface="Tahoma" pitchFamily="34" charset="0"/>
              </a:rPr>
              <a:t>เสนอจังหวัดดีเด่น</a:t>
            </a:r>
          </a:p>
          <a:p>
            <a:pPr algn="ctr" eaLnBrk="1" hangingPunct="1">
              <a:defRPr/>
            </a:pPr>
            <a:r>
              <a:rPr lang="th-TH" altLang="en-US" sz="1600" b="1" dirty="0" smtClean="0">
                <a:latin typeface="Tahoma" pitchFamily="34" charset="0"/>
                <a:cs typeface="Tahoma" pitchFamily="34" charset="0"/>
              </a:rPr>
              <a:t>เขตละ 1 จังหวัด</a:t>
            </a:r>
            <a:endParaRPr lang="th-TH" alt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63" name="AutoShape 7"/>
          <p:cNvSpPr>
            <a:spLocks noChangeArrowheads="1"/>
          </p:cNvSpPr>
          <p:nvPr/>
        </p:nvSpPr>
        <p:spPr bwMode="auto">
          <a:xfrm>
            <a:off x="6000760" y="5500702"/>
            <a:ext cx="457200" cy="481013"/>
          </a:xfrm>
          <a:prstGeom prst="leftArrow">
            <a:avLst>
              <a:gd name="adj1" fmla="val 50000"/>
              <a:gd name="adj2" fmla="val 42856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7184" name="AutoShape 5"/>
          <p:cNvSpPr>
            <a:spLocks noChangeArrowheads="1"/>
          </p:cNvSpPr>
          <p:nvPr/>
        </p:nvSpPr>
        <p:spPr bwMode="auto">
          <a:xfrm>
            <a:off x="142844" y="5563758"/>
            <a:ext cx="2260631" cy="121445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altLang="en-US" sz="2000" b="1" dirty="0" smtClean="0">
                <a:latin typeface="Tahoma" pitchFamily="34" charset="0"/>
                <a:cs typeface="Tahoma" pitchFamily="34" charset="0"/>
              </a:rPr>
              <a:t>จัด</a:t>
            </a:r>
            <a:r>
              <a:rPr lang="th-TH" altLang="en-US" sz="2000" b="1" dirty="0">
                <a:latin typeface="Tahoma" pitchFamily="34" charset="0"/>
                <a:cs typeface="Tahoma" pitchFamily="34" charset="0"/>
              </a:rPr>
              <a:t>ประชุมชี้แจง</a:t>
            </a:r>
            <a:r>
              <a:rPr lang="th-TH" altLang="en-US" sz="2000" b="1" dirty="0" smtClean="0">
                <a:latin typeface="Tahoma" pitchFamily="34" charset="0"/>
                <a:cs typeface="Tahoma" pitchFamily="34" charset="0"/>
              </a:rPr>
              <a:t>โครงการให้กับ </a:t>
            </a:r>
            <a:r>
              <a:rPr lang="th-TH" altLang="en-US" sz="2000" b="1" dirty="0">
                <a:latin typeface="Tahoma" pitchFamily="34" charset="0"/>
                <a:cs typeface="Tahoma" pitchFamily="34" charset="0"/>
              </a:rPr>
              <a:t>สคร. และ สสจ.</a:t>
            </a:r>
            <a:endParaRPr lang="en-US" alt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65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070" name="AutoShape 6"/>
          <p:cNvSpPr>
            <a:spLocks noChangeArrowheads="1"/>
          </p:cNvSpPr>
          <p:nvPr/>
        </p:nvSpPr>
        <p:spPr bwMode="auto">
          <a:xfrm>
            <a:off x="571472" y="5187534"/>
            <a:ext cx="1285875" cy="37623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th-TH" altLang="en-US" sz="1600" b="1" dirty="0" smtClean="0">
                <a:latin typeface="Tahoma" pitchFamily="34" charset="0"/>
                <a:cs typeface="Tahoma" pitchFamily="34" charset="0"/>
              </a:rPr>
              <a:t>มีนาคม</a:t>
            </a:r>
            <a:r>
              <a:rPr lang="en-US" altLang="en-US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58</a:t>
            </a:r>
            <a:endParaRPr lang="en-US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" y="-24"/>
            <a:ext cx="91440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3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23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ความเป็นมาของ</a:t>
            </a:r>
          </a:p>
          <a:p>
            <a:pPr algn="ctr">
              <a:defRPr/>
            </a:pPr>
            <a:r>
              <a:rPr lang="th-TH" sz="23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มหกรรม</a:t>
            </a:r>
            <a:r>
              <a:rPr lang="th-TH" sz="23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แสดงผลการพัฒนาสุขภาพกลุ่มวัยทำงานด้านโรคไม่ติดต่อ</a:t>
            </a:r>
            <a:endParaRPr lang="en-US" sz="23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th-TH" sz="23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3636" y="714356"/>
            <a:ext cx="2857520" cy="2031325"/>
          </a:xfrm>
          <a:prstGeom prst="rect">
            <a:avLst/>
          </a:prstGeom>
          <a:ln w="57150"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th-TH" altLang="en-US" b="1" dirty="0" smtClean="0">
                <a:latin typeface="Tahoma" pitchFamily="34" charset="0"/>
                <a:cs typeface="Tahoma" pitchFamily="34" charset="0"/>
              </a:rPr>
              <a:t>นำเสนอวิชาการและนิทรรศการ</a:t>
            </a:r>
            <a:endParaRPr lang="en-US" altLang="en-US" b="1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en-US" b="1" dirty="0" smtClean="0">
                <a:latin typeface="Tahoma" pitchFamily="34" charset="0"/>
                <a:cs typeface="Tahoma" pitchFamily="34" charset="0"/>
              </a:rPr>
              <a:t>-อำเภอดีเด่นระดับเขต</a:t>
            </a:r>
            <a:endParaRPr lang="en-US" altLang="en-US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en-US" b="1" dirty="0" smtClean="0">
                <a:latin typeface="Tahoma" pitchFamily="34" charset="0"/>
                <a:cs typeface="Tahoma" pitchFamily="34" charset="0"/>
              </a:rPr>
              <a:t>-จังหวัดดีเด่นระดับภาค</a:t>
            </a:r>
            <a:endParaRPr lang="en-GB" altLang="en-US" b="1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th-TH" altLang="en-US" b="1" dirty="0">
                <a:latin typeface="Tahoma" pitchFamily="34" charset="0"/>
                <a:cs typeface="Tahoma" pitchFamily="34" charset="0"/>
              </a:rPr>
              <a:t>-</a:t>
            </a:r>
            <a:r>
              <a:rPr lang="th-TH" altLang="en-US" b="1" dirty="0" smtClean="0">
                <a:latin typeface="Tahoma" pitchFamily="34" charset="0"/>
                <a:cs typeface="Tahoma" pitchFamily="34" charset="0"/>
              </a:rPr>
              <a:t>เขตฯ ดีเด่นระดับปท.</a:t>
            </a:r>
          </a:p>
          <a:p>
            <a:pPr eaLnBrk="1" hangingPunct="1"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-การบูรณาการในประเด็นและระดับต่างๆ</a:t>
            </a:r>
            <a:endParaRPr lang="en-US" dirty="0"/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1000104" y="3643314"/>
            <a:ext cx="571500" cy="357190"/>
          </a:xfrm>
          <a:prstGeom prst="upArrow">
            <a:avLst>
              <a:gd name="adj1" fmla="val 50000"/>
              <a:gd name="adj2" fmla="val 2632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endParaRPr lang="en-US" alt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71406" y="2285992"/>
            <a:ext cx="2500330" cy="13573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th-TH" altLang="en-US" b="1" u="sng" dirty="0" smtClean="0">
                <a:latin typeface="Tahoma" pitchFamily="34" charset="0"/>
                <a:cs typeface="Tahoma" pitchFamily="34" charset="0"/>
              </a:rPr>
              <a:t>กรมคร. อนามัย สบส. และสุขภาพจิต</a:t>
            </a:r>
          </a:p>
          <a:p>
            <a:pPr algn="ctr" eaLnBrk="1" hangingPunct="1">
              <a:defRPr/>
            </a:pPr>
            <a:r>
              <a:rPr lang="th-TH" altLang="en-US" sz="1600" b="1" dirty="0" smtClean="0">
                <a:latin typeface="Tahoma" pitchFamily="34" charset="0"/>
                <a:cs typeface="Tahoma" pitchFamily="34" charset="0"/>
              </a:rPr>
              <a:t>ประเมินคัดเลือกจังหวัดดีเด่นระดับภาค</a:t>
            </a:r>
          </a:p>
          <a:p>
            <a:pPr algn="ctr" eaLnBrk="1" hangingPunct="1">
              <a:defRPr/>
            </a:pPr>
            <a:endParaRPr lang="th-TH" altLang="en-US" sz="1600" b="1" dirty="0" smtClean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endParaRPr lang="th-TH" alt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71470" y="1000118"/>
            <a:ext cx="2571704" cy="100012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th-TH" altLang="en-US" b="1" u="sng" dirty="0" smtClean="0">
                <a:latin typeface="Tahoma" pitchFamily="34" charset="0"/>
                <a:cs typeface="Tahoma" pitchFamily="34" charset="0"/>
              </a:rPr>
              <a:t>สสว. และทีมประเมินฯกลุ่มวัยทำงาน</a:t>
            </a:r>
          </a:p>
          <a:p>
            <a:pPr algn="ctr" eaLnBrk="1" hangingPunct="1">
              <a:defRPr/>
            </a:pPr>
            <a:r>
              <a:rPr lang="th-TH" altLang="en-US" b="1" dirty="0" smtClean="0">
                <a:latin typeface="Tahoma" pitchFamily="34" charset="0"/>
                <a:cs typeface="Tahoma" pitchFamily="34" charset="0"/>
              </a:rPr>
              <a:t>คัดเลือกเขตดีเด่น</a:t>
            </a:r>
            <a:endParaRPr lang="th-TH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ลูกศรขวา 30"/>
          <p:cNvSpPr/>
          <p:nvPr/>
        </p:nvSpPr>
        <p:spPr>
          <a:xfrm rot="19068476">
            <a:off x="2636155" y="2500306"/>
            <a:ext cx="428628" cy="3571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ลูกศรขวา 31"/>
          <p:cNvSpPr/>
          <p:nvPr/>
        </p:nvSpPr>
        <p:spPr>
          <a:xfrm>
            <a:off x="2714612" y="1571612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4282" y="714356"/>
            <a:ext cx="857224" cy="340519"/>
          </a:xfrm>
          <a:prstGeom prst="roundRect">
            <a:avLst/>
          </a:prstGeom>
          <a:solidFill>
            <a:srgbClr val="92D050"/>
          </a:solidFill>
          <a:ln>
            <a:solidFill>
              <a:srgbClr val="FF00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ก.ค.58</a:t>
            </a:r>
            <a:endParaRPr lang="th-TH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357562"/>
            <a:ext cx="809926" cy="340519"/>
          </a:xfrm>
          <a:prstGeom prst="roundRect">
            <a:avLst/>
          </a:prstGeom>
          <a:solidFill>
            <a:srgbClr val="92D050"/>
          </a:solidFill>
          <a:ln>
            <a:solidFill>
              <a:srgbClr val="FF00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ก.ค.58</a:t>
            </a:r>
            <a:endParaRPr lang="th-TH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731555"/>
            <a:ext cx="897130" cy="340519"/>
          </a:xfrm>
          <a:prstGeom prst="roundRect">
            <a:avLst/>
          </a:prstGeom>
          <a:solidFill>
            <a:srgbClr val="92D050"/>
          </a:solidFill>
          <a:ln>
            <a:solidFill>
              <a:srgbClr val="FF00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มิ.ย.58</a:t>
            </a:r>
            <a:endParaRPr lang="th-TH" sz="14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สรุปรางวัล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94596" y="785794"/>
          <a:ext cx="8929720" cy="585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976"/>
                <a:gridCol w="1881884"/>
                <a:gridCol w="2232430"/>
                <a:gridCol w="223243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รางวัล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โล่+เงินรางวัล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เกียรติบัตร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การเข้าร่วมงานมหกรรม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701278">
                <a:tc>
                  <a:txBody>
                    <a:bodyPr/>
                    <a:lstStyle/>
                    <a:p>
                      <a:pPr algn="ctr"/>
                      <a:r>
                        <a:rPr lang="th-TH" b="1" u="sng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ประเภท </a:t>
                      </a:r>
                      <a:r>
                        <a:rPr lang="en-US" b="1" u="sng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</a:p>
                    <a:p>
                      <a:pPr algn="ctr"/>
                      <a:r>
                        <a:rPr lang="th-TH" b="1" u="sng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อำเภอดีเด่นระดับเขต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รางวัลที่</a:t>
                      </a:r>
                      <a:r>
                        <a:rPr lang="th-TH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1(12 แห่ง)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th-TH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รางวัลที่ 2(12 แห่ง)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th-TH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รางวัลที่ 3(12 แห่ง)</a:t>
                      </a:r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รับที่เขตฯ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รับที่เขตฯ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รับที่เขตฯ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รับในงาน</a:t>
                      </a:r>
                    </a:p>
                    <a:p>
                      <a:pPr algn="ctr"/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รับในงาน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รับในงาน</a:t>
                      </a:r>
                    </a:p>
                    <a:p>
                      <a:pPr algn="ctr"/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จัดนิทรรศการ</a:t>
                      </a:r>
                    </a:p>
                    <a:p>
                      <a:pPr algn="ctr"/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(12</a:t>
                      </a:r>
                      <a:r>
                        <a:rPr lang="th-TH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th-TH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บู</a:t>
                      </a:r>
                      <a:r>
                        <a:rPr lang="th-TH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ธ</a:t>
                      </a:r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)</a:t>
                      </a:r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1701278">
                <a:tc>
                  <a:txBody>
                    <a:bodyPr/>
                    <a:lstStyle/>
                    <a:p>
                      <a:pPr algn="ctr"/>
                      <a:r>
                        <a:rPr lang="th-TH" b="1" u="sng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ประเภท </a:t>
                      </a:r>
                      <a:r>
                        <a:rPr lang="en-US" b="1" u="sng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</a:p>
                    <a:p>
                      <a:pPr algn="ctr"/>
                      <a:r>
                        <a:rPr lang="th-TH" b="1" u="sng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จังหวัดดีเด่นระดับภาค</a:t>
                      </a:r>
                    </a:p>
                    <a:p>
                      <a:pPr algn="ctr"/>
                      <a:r>
                        <a:rPr lang="th-TH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จังหวัด/ภาค(4ภาค)</a:t>
                      </a:r>
                    </a:p>
                    <a:p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รับในงาน(เฉพาะโล่)</a:t>
                      </a:r>
                    </a:p>
                    <a:p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จัดนิทรรศการ</a:t>
                      </a:r>
                    </a:p>
                    <a:p>
                      <a:pPr algn="ctr"/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(4</a:t>
                      </a:r>
                      <a:r>
                        <a:rPr lang="th-TH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th-TH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บูธ</a:t>
                      </a:r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)</a:t>
                      </a:r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01278">
                <a:tc>
                  <a:txBody>
                    <a:bodyPr/>
                    <a:lstStyle/>
                    <a:p>
                      <a:pPr algn="ctr"/>
                      <a:r>
                        <a:rPr lang="th-TH" b="1" u="sng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ประเภท </a:t>
                      </a:r>
                      <a:r>
                        <a:rPr lang="en-US" b="1" u="sng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</a:p>
                    <a:p>
                      <a:pPr algn="ctr"/>
                      <a:r>
                        <a:rPr lang="th-TH" b="1" u="sng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เขตบริการสุขภาพดีเด่น</a:t>
                      </a:r>
                    </a:p>
                    <a:p>
                      <a:pPr algn="ctr"/>
                      <a:r>
                        <a:rPr lang="th-TH" b="1" u="non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r>
                        <a:rPr lang="th-TH" b="1" u="none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3 รางวัล</a:t>
                      </a:r>
                      <a:endParaRPr lang="th-TH" b="1" u="none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รับในงาน(เฉพาะโล่)</a:t>
                      </a:r>
                    </a:p>
                    <a:p>
                      <a:pPr algn="ctr"/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จัดนิทรรศการ</a:t>
                      </a:r>
                    </a:p>
                    <a:p>
                      <a:pPr algn="ctr"/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(1</a:t>
                      </a:r>
                      <a:r>
                        <a:rPr lang="th-TH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 </a:t>
                      </a:r>
                      <a:r>
                        <a:rPr lang="th-TH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บูธ</a:t>
                      </a:r>
                      <a:r>
                        <a:rPr lang="th-TH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Wingdings 2"/>
                        </a:rPr>
                        <a:t>)</a:t>
                      </a:r>
                      <a:endParaRPr lang="th-TH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5828502"/>
              </p:ext>
            </p:extLst>
          </p:nvPr>
        </p:nvGraphicFramePr>
        <p:xfrm>
          <a:off x="18018" y="866328"/>
          <a:ext cx="9093053" cy="5947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3717"/>
                <a:gridCol w="3433076"/>
                <a:gridCol w="4976260"/>
              </a:tblGrid>
              <a:tr h="333792"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วันที่ 10 สิงหาคม 2558            (สถาน</a:t>
                      </a:r>
                      <a:r>
                        <a:rPr lang="th-TH" sz="16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ที่อิมแพ็ค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เมืองทองธานี)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3792"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ห้องประชุมใหญ่ (แก</a:t>
                      </a:r>
                      <a:r>
                        <a:rPr lang="th-TH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รนด์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</a:t>
                      </a:r>
                      <a:r>
                        <a:rPr lang="th-TH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มอนด์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บอล</a:t>
                      </a:r>
                      <a:r>
                        <a:rPr lang="th-TH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รูม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เวลา </a:t>
                      </a:r>
                      <a:r>
                        <a:rPr lang="en-US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9.00-12.00 </a:t>
                      </a: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น.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379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ช่วงเช้า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9.00-11.00 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น.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11.00-12.00 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น.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4941208">
                <a:tc v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เวลา 9.00น.-9.15น.      พิธีเปิด 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โดย ศ.นพ. รัชตะ  รัชตะนาวิน รัฐมนตรีว่าการกระทรวงสาธารณสุข </a:t>
                      </a:r>
                      <a:r>
                        <a:rPr lang="th-TH" sz="1200" b="1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(ประธาน)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โดย นายแพทย์อำนวย  กาจีนะ รักษาการ/รองปลัดกระทรวงสาธารณสุข (กล่าวรายงาน) 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เวลา 9.15น.-9.30น.       ชมการแสดงเปิดงาน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เวลา 9.30น.-9.50น.       มอบโล่ และประกาศเกียรติคุณ</a:t>
                      </a:r>
                    </a:p>
                    <a:p>
                      <a:endParaRPr lang="th-TH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โล่รางวัลจำนวน </a:t>
                      </a:r>
                      <a:r>
                        <a:rPr lang="th-TH" sz="1200" b="1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 โล่ กลุ่มเป้าหมาย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lang="th-TH" sz="1200" b="1" u="sng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จังหวัดดีเด่นระดับภาค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1 จังหวัด/ภาค(4ภาค)   จำนวน 4 โล่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lang="th-TH" sz="1200" b="1" u="sng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เขตบริการสุขภาพดีเด่น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อันดับที่1-3                    จำนวน 3 โล่</a:t>
                      </a:r>
                    </a:p>
                    <a:p>
                      <a:endParaRPr lang="th-TH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ใบประกาศเกียรติคุณ 36 ใบ กลุ่มเป้าหมาย 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อำเภอดีเด่นระดับเขต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รางวัลที่ 1(12 แห่ง)  จำนวน 12 ใบ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รางวัลที่ 2(12 แห่ง)  จำนวน 12 ใบ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รางวัลที่ 3(12 แห่ง)   จำนวน 12 ใบ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โดย ศ.นพ. รัชตะ  รัชตะนาวิน รัฐมนตรีว่าการกระทรวงสาธารณสุข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เวลา9.50น.-10.20น.   ปาฐกถา  “</a:t>
                      </a:r>
                      <a:r>
                        <a:rPr lang="th-TH" sz="1200" b="1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บูรณา</a:t>
                      </a:r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 งาน</a:t>
                      </a:r>
                      <a:r>
                        <a:rPr lang="en-US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NCD </a:t>
                      </a:r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สานพลัง ลดเสี่ยง  ลดภาวะแทรกซ้อน” 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โดย ศ.นพ. รัชตะ  รัชตะนาวิน                   รัฐมนตรีว่าการกระทรวงสาธารณสุข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NCDs : Plan to combat. 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อภิปรายโดย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-  นพ.สุรเชษฐ์ สถิตนิรามัย รองปลัดกระทรวงสาธารณสุข </a:t>
                      </a: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รักษาการปลัดกระทรวง </a:t>
                      </a:r>
                      <a:r>
                        <a:rPr lang="th-TH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สธ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-</a:t>
                      </a:r>
                      <a:r>
                        <a:rPr lang="th-TH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นพ.ปานเทพ คณานุรักษ์ ผู้อำนวยการแผนงานสนับสนุนระบบบริการโรคเรื้อรังฯ </a:t>
                      </a:r>
                      <a:r>
                        <a:rPr lang="th-TH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สปสช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-</a:t>
                      </a:r>
                      <a:r>
                        <a:rPr lang="th-TH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นพ.บัณฑิต ศรไพศาล ผอ.สำนักการควบคุมปัจจัยเสี่ยงหลัก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-</a:t>
                      </a:r>
                      <a:r>
                        <a:rPr lang="th-TH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นพ.</a:t>
                      </a:r>
                      <a:r>
                        <a:rPr lang="th-TH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วิชช์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เกษมทรัพย์ แผนงานเครือข่ายควบคุมโรคไม่ติดต่อ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ผู้ดำเนินรายการ : นพ.ภานุมาศ ญาณเวทย์สกุล รองอธิบดีกรมควบคุมโรค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fr-FR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NCD Forum 2015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(มหกรรมสุขภาพโรคไม่ติดต่อ</a:t>
            </a:r>
            <a:r>
              <a:rPr lang="en-US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</a:t>
            </a:r>
            <a:r>
              <a:rPr lang="en-US" alt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000" b="1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 สานพลัง ลดเสี่ยง ลดภาวะแทรกซ้อน” </a:t>
            </a:r>
            <a:endParaRPr lang="th-TH" sz="2000" dirty="0">
              <a:solidFill>
                <a:srgbClr val="000099"/>
              </a:solidFill>
            </a:endParaRPr>
          </a:p>
        </p:txBody>
      </p:sp>
      <p:pic>
        <p:nvPicPr>
          <p:cNvPr id="1026" name="Picture 2" descr="D:\job\nid's picture\logoกระทรวงสาธารณสุ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8" y="15742"/>
            <a:ext cx="886504" cy="857256"/>
          </a:xfrm>
          <a:prstGeom prst="rect">
            <a:avLst/>
          </a:prstGeom>
          <a:noFill/>
        </p:spPr>
      </p:pic>
      <p:pic>
        <p:nvPicPr>
          <p:cNvPr id="1030" name="Picture 6" descr="http://mpics.manager.co.th/pics/Images/55800000323490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761" y="0"/>
            <a:ext cx="1311239" cy="64291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80" y="642918"/>
            <a:ext cx="12858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31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803" y="0"/>
            <a:ext cx="932815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77" y="0"/>
            <a:ext cx="884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4851" y="-13247"/>
            <a:ext cx="13112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ตัวยึด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5988175"/>
              </p:ext>
            </p:extLst>
          </p:nvPr>
        </p:nvGraphicFramePr>
        <p:xfrm>
          <a:off x="0" y="757390"/>
          <a:ext cx="9138944" cy="58827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4542"/>
                <a:gridCol w="1727218"/>
                <a:gridCol w="1152128"/>
                <a:gridCol w="557872"/>
                <a:gridCol w="546985"/>
                <a:gridCol w="1045874"/>
                <a:gridCol w="1137977"/>
                <a:gridCol w="1138701"/>
                <a:gridCol w="1147647"/>
              </a:tblGrid>
              <a:tr h="329055">
                <a:tc gridSpan="9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วันที่ 10 สิงหาคม 2558            (สถาน</a:t>
                      </a:r>
                      <a:r>
                        <a:rPr lang="th-TH" sz="16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ที่อิมแพ็ค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เมืองทองธานี)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9055">
                <a:tc gridSpan="9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ห้องประชุมใหญ่ (แก</a:t>
                      </a:r>
                      <a:r>
                        <a:rPr lang="th-TH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รนด์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</a:t>
                      </a:r>
                      <a:r>
                        <a:rPr lang="th-TH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มอนด์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บอล</a:t>
                      </a:r>
                      <a:r>
                        <a:rPr lang="th-TH" sz="16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รูม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เวลา </a:t>
                      </a:r>
                      <a:r>
                        <a:rPr lang="en-US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9.00-12.00 </a:t>
                      </a:r>
                      <a:r>
                        <a:rPr lang="th-TH" sz="16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น.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9055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ช่วงเช้า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9.00-11.00 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น.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11.00-12.00 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น.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525618">
                <a:tc v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เวลา10.20น.-10.30น.     พิธีลงนามความร่วมมือของเครือข่ายงาน </a:t>
                      </a:r>
                      <a:r>
                        <a:rPr lang="en-US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NCD</a:t>
                      </a:r>
                    </a:p>
                    <a:p>
                      <a:r>
                        <a:rPr lang="en-US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ประเด็น.........กระทรวงศึกษาธิการ กระทรวงมหาดไทย กระทรวงแรงงาน กระทรวงอุตสาหกรรม)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เวลา10.30น.-10.40น.    ให้สัมภาษณ์นักข่าว</a:t>
                      </a:r>
                    </a:p>
                    <a:p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เวลา10.40น.-11.00น.  </a:t>
                      </a:r>
                      <a:r>
                        <a:rPr lang="th-TH" sz="1200" b="1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เยี่ยม</a:t>
                      </a:r>
                      <a:r>
                        <a:rPr lang="th-TH" sz="1200" b="1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ชมบูธนิทรรศ</a:t>
                      </a:r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</a:t>
                      </a:r>
                    </a:p>
                    <a:p>
                      <a:endParaRPr lang="th-TH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29055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เที่ยง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Lunch Symposium </a:t>
                      </a:r>
                      <a:r>
                        <a:rPr lang="th-TH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เรื่อง “มุมมอง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Health in all policies “ </a:t>
                      </a:r>
                      <a:r>
                        <a:rPr lang="th-TH" sz="11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จาก ศาสตราจารย์นายแพทย์เทพ  หิมะทองคำ (12.00-13.00 น.)</a:t>
                      </a:r>
                      <a:endParaRPr lang="th-TH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6863">
                <a:tc rowSpan="5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ช่วงบ่าย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ห้องประชุมใหญ่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ห้องย่อยที่ 1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ห้องย่อยที่ 2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ห้องย่อยที่ 3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ห้องย่อยที่ 4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ห้องย่อยที่ 5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ห้องย่อยที่ </a:t>
                      </a: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6922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13.00-14.30 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น.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14.30-17.00 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น.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89802">
                <a:tc v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เสวนานโยบายสาธารณะเพื่อสุขภาวะในสังคมไทย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การพัฒนาระบบบริหารจัดการและระบบบริการลดภัยโรค </a:t>
                      </a: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เล่าขานประสบการณ์ :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SMS </a:t>
                      </a: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ในคลินิก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NCD </a:t>
                      </a: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คุณภาพ</a:t>
                      </a:r>
                    </a:p>
                    <a:p>
                      <a:pPr algn="ctr"/>
                      <a:endParaRPr lang="en-US" sz="12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พลังตำบลจัดการสุขภาพ ลดเสี่ยง ลดโรค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การบูร</a:t>
                      </a:r>
                      <a:r>
                        <a:rPr lang="th-TH" sz="1200" b="1" kern="1200" dirty="0" err="1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ณา</a:t>
                      </a: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การการบริการเพื่อชะลอภาวะแทรกซ้อนที่สำคัญของผู้ป่วย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NCDs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Move for Life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“ Evidence base </a:t>
                      </a:r>
                      <a:r>
                        <a:rPr lang="th-TH" sz="11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สำหรับการสร้างสุขภาพเพื่อป้องกันโรค </a:t>
                      </a:r>
                      <a:r>
                        <a:rPr lang="en-US" sz="11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NCD”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227">
                <a:tc vMerge="1"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14.30-17.00 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79269">
                <a:tc vMerge="1"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Capacity building Workshop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“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การจัดการลดความเสี่ยง/พฤติกรรมให้ได้ผล”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3338" y="626516"/>
            <a:ext cx="1285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6" y="6465089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97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8745659"/>
              </p:ext>
            </p:extLst>
          </p:nvPr>
        </p:nvGraphicFramePr>
        <p:xfrm>
          <a:off x="0" y="1180409"/>
          <a:ext cx="9143998" cy="43862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7564"/>
                <a:gridCol w="1562706"/>
                <a:gridCol w="1025586"/>
                <a:gridCol w="1296142"/>
                <a:gridCol w="1143000"/>
                <a:gridCol w="1143000"/>
                <a:gridCol w="1143000"/>
                <a:gridCol w="1143000"/>
              </a:tblGrid>
              <a:tr h="327349">
                <a:tc gridSpan="7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วันที่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สิงหาคม 2558            (สถาน</a:t>
                      </a:r>
                      <a:r>
                        <a:rPr lang="th-TH" sz="16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ที่อิมแพ็ค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เมืองทองธานี)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4279">
                <a:tc rowSpan="3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ช่วงบ่าย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ห้องประชุมใหญ่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ห้องย่อยที่ 1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ห้องย่อยที่ 2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ห้องย่อยที่ 3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ห้องย่อยที่ 4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ห้องย่อยที่ 5</a:t>
                      </a:r>
                      <a:endParaRPr lang="th-TH" sz="1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ห้องย่อยที่ </a:t>
                      </a: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734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9.00-10.30 </a:t>
                      </a:r>
                      <a:r>
                        <a:rPr lang="th-TH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น.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10.30-12.00</a:t>
                      </a:r>
                      <a:r>
                        <a:rPr lang="en-US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น.</a:t>
                      </a:r>
                      <a:endParaRPr lang="th-TH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324432">
                <a:tc vMerge="1">
                  <a:txBody>
                    <a:bodyPr/>
                    <a:lstStyle/>
                    <a:p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เสวนาการขับเคลื่อนเครือข่าย</a:t>
                      </a: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NCD 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ภาคประชาชน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การบริหารจัดการข้อมูล ฐานข้อมูลและ </a:t>
                      </a: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set 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ของข้อมูล</a:t>
                      </a:r>
                      <a:endParaRPr lang="en-US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นานาทัศนะ :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Update Self Management Support</a:t>
                      </a:r>
                      <a:endParaRPr lang="en-US" sz="1200" b="1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ลดอาหารร้ายทำลายสุขภาพ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หมอครอบครัวพลังขับเคลื่อน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NCD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ขับเคลื่อนสังคมนมแม่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"Secondary prevention for NCDs : Update in 2015-2016"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88">
                <a:tc gridSpan="8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รับประทานอาหารกลางวัน </a:t>
                      </a:r>
                      <a:r>
                        <a:rPr lang="en-US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12.00 – 13.00 </a:t>
                      </a:r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น.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ช่วงบ่าย</a:t>
                      </a:r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ห้องประชุมแก</a:t>
                      </a:r>
                      <a:r>
                        <a:rPr lang="th-TH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รนด์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</a:t>
                      </a:r>
                      <a:r>
                        <a:rPr lang="th-TH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มอนด์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บอล</a:t>
                      </a:r>
                      <a:r>
                        <a:rPr lang="th-TH" sz="1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รูม</a:t>
                      </a: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เลา</a:t>
                      </a:r>
                      <a:r>
                        <a:rPr lang="th-TH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en-US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13.00 – 14.00 </a:t>
                      </a:r>
                      <a:r>
                        <a:rPr lang="th-TH" sz="1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น.</a:t>
                      </a:r>
                      <a:endParaRPr lang="th-TH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432">
                <a:tc vMerge="1">
                  <a:txBody>
                    <a:bodyPr/>
                    <a:lstStyle/>
                    <a:p>
                      <a:pPr algn="ctr"/>
                      <a:endParaRPr lang="th-TH" sz="16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“การจัดการระบบ </a:t>
                      </a:r>
                      <a:r>
                        <a:rPr lang="en-US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NCD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อย่างเข้มแข็ง”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และพิธีปิด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ชื่อเรื่อง 1"/>
          <p:cNvSpPr txBox="1">
            <a:spLocks/>
          </p:cNvSpPr>
          <p:nvPr/>
        </p:nvSpPr>
        <p:spPr bwMode="auto">
          <a:xfrm>
            <a:off x="0" y="0"/>
            <a:ext cx="9144000" cy="1142984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fr-FR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NCD Forum 2015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(มหกรรมสุขภาพโรคไม่ติดต่อ</a:t>
            </a:r>
            <a:r>
              <a:rPr lang="en-US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0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</a:t>
            </a:r>
            <a:r>
              <a:rPr lang="en-US" alt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en-US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000" b="1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20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 สานพลัง ลดเสี่ยง ลดภาวะแทรกซ้อน” </a:t>
            </a:r>
            <a:endParaRPr lang="th-TH" sz="2000" dirty="0">
              <a:solidFill>
                <a:srgbClr val="000099"/>
              </a:solidFill>
            </a:endParaRPr>
          </a:p>
        </p:txBody>
      </p:sp>
      <p:pic>
        <p:nvPicPr>
          <p:cNvPr id="1026" name="Picture 2" descr="D:\job\nid's picture\logoกระทรวงสาธารณสุ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17" y="15742"/>
            <a:ext cx="1165701" cy="1127242"/>
          </a:xfrm>
          <a:prstGeom prst="rect">
            <a:avLst/>
          </a:prstGeom>
          <a:noFill/>
        </p:spPr>
      </p:pic>
      <p:pic>
        <p:nvPicPr>
          <p:cNvPr id="1030" name="Picture 6" descr="http://mpics.manager.co.th/pics/Images/55800000323490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761" y="0"/>
            <a:ext cx="1311239" cy="64291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80" y="642918"/>
            <a:ext cx="12858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566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064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แผนผังการจัดมหกรรม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981075"/>
            <a:ext cx="8677275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สี่เหลี่ยมผืนผ้า 3"/>
          <p:cNvSpPr/>
          <p:nvPr/>
        </p:nvSpPr>
        <p:spPr>
          <a:xfrm>
            <a:off x="5651500" y="2205038"/>
            <a:ext cx="1296988" cy="936625"/>
          </a:xfrm>
          <a:prstGeom prst="rect">
            <a:avLst/>
          </a:prstGeom>
          <a:solidFill>
            <a:schemeClr val="lt1">
              <a:alpha val="4000"/>
            </a:scheme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คำบรรยายภาพแบบลูกศรซ้าย 4"/>
          <p:cNvSpPr/>
          <p:nvPr/>
        </p:nvSpPr>
        <p:spPr>
          <a:xfrm>
            <a:off x="7092950" y="2168525"/>
            <a:ext cx="1511300" cy="973138"/>
          </a:xfrm>
          <a:prstGeom prst="left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ห้อง</a:t>
            </a:r>
            <a:r>
              <a:rPr lang="en-US" sz="1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Grand Diamond</a:t>
            </a:r>
            <a:endParaRPr lang="th-TH" sz="1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092700" y="2741613"/>
            <a:ext cx="496888" cy="292100"/>
          </a:xfrm>
          <a:prstGeom prst="rect">
            <a:avLst/>
          </a:prstGeom>
          <a:solidFill>
            <a:schemeClr val="lt1">
              <a:alpha val="4000"/>
            </a:schemeClr>
          </a:solidFill>
          <a:ln w="57150">
            <a:solidFill>
              <a:srgbClr val="FF00FF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12</a:t>
            </a:r>
            <a:endParaRPr lang="th-TH" dirty="0"/>
          </a:p>
        </p:txBody>
      </p:sp>
      <p:grpSp>
        <p:nvGrpSpPr>
          <p:cNvPr id="3" name="กลุ่ม 10"/>
          <p:cNvGrpSpPr>
            <a:grpSpLocks/>
          </p:cNvGrpSpPr>
          <p:nvPr/>
        </p:nvGrpSpPr>
        <p:grpSpPr bwMode="auto">
          <a:xfrm>
            <a:off x="2916238" y="2205038"/>
            <a:ext cx="2176462" cy="828675"/>
            <a:chOff x="2915816" y="2204864"/>
            <a:chExt cx="2177568" cy="828092"/>
          </a:xfrm>
        </p:grpSpPr>
        <p:sp>
          <p:nvSpPr>
            <p:cNvPr id="6" name="สี่เหลี่ยมผืนผ้ามุมมน 5"/>
            <p:cNvSpPr/>
            <p:nvPr/>
          </p:nvSpPr>
          <p:spPr>
            <a:xfrm>
              <a:off x="2915816" y="2204864"/>
              <a:ext cx="1656603" cy="82809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Zone </a:t>
              </a:r>
              <a:r>
                <a:rPr lang="th-TH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</a:t>
              </a:r>
              <a:r>
                <a:rPr lang="th-TH" sz="1400" b="1" dirty="0" err="1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จัดบูธ</a:t>
              </a:r>
              <a:r>
                <a:rPr lang="th-TH" sz="1400" b="1" dirty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/ฐานการเรียนรู้</a:t>
              </a:r>
            </a:p>
          </p:txBody>
        </p:sp>
        <p:cxnSp>
          <p:nvCxnSpPr>
            <p:cNvPr id="9" name="ลูกศรเชื่อมต่อแบบตรง 8"/>
            <p:cNvCxnSpPr/>
            <p:nvPr/>
          </p:nvCxnSpPr>
          <p:spPr>
            <a:xfrm>
              <a:off x="4572419" y="2741062"/>
              <a:ext cx="520965" cy="142774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สี่เหลี่ยมผืนผ้า 10"/>
          <p:cNvSpPr/>
          <p:nvPr/>
        </p:nvSpPr>
        <p:spPr>
          <a:xfrm>
            <a:off x="5572132" y="3143248"/>
            <a:ext cx="1304124" cy="642942"/>
          </a:xfrm>
          <a:prstGeom prst="rect">
            <a:avLst/>
          </a:prstGeom>
          <a:solidFill>
            <a:schemeClr val="lt1">
              <a:alpha val="4000"/>
            </a:schemeClr>
          </a:solidFill>
          <a:ln w="57150"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572132" y="1500174"/>
            <a:ext cx="1428760" cy="642942"/>
          </a:xfrm>
          <a:prstGeom prst="rect">
            <a:avLst/>
          </a:prstGeom>
          <a:solidFill>
            <a:schemeClr val="lt1">
              <a:alpha val="4000"/>
            </a:schemeClr>
          </a:solidFill>
          <a:ln w="57150"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คำบรรยายภาพแบบลูกศรซ้าย 12"/>
          <p:cNvSpPr/>
          <p:nvPr/>
        </p:nvSpPr>
        <p:spPr>
          <a:xfrm>
            <a:off x="7000892" y="1285860"/>
            <a:ext cx="1500198" cy="714380"/>
          </a:xfrm>
          <a:prstGeom prst="leftArrowCallou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ห้องประชุมย่อย</a:t>
            </a:r>
            <a:endParaRPr lang="th-TH" sz="1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คำบรรยายภาพแบบลูกศรซ้าย 13"/>
          <p:cNvSpPr/>
          <p:nvPr/>
        </p:nvSpPr>
        <p:spPr>
          <a:xfrm>
            <a:off x="7000892" y="3286124"/>
            <a:ext cx="1500198" cy="714380"/>
          </a:xfrm>
          <a:prstGeom prst="leftArrowCallou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2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ห้องประชุมย่อย</a:t>
            </a:r>
            <a:endParaRPr lang="th-TH" sz="12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155232" y="2042715"/>
            <a:ext cx="496888" cy="234157"/>
          </a:xfrm>
          <a:prstGeom prst="rect">
            <a:avLst/>
          </a:prstGeom>
          <a:solidFill>
            <a:schemeClr val="lt1">
              <a:alpha val="4000"/>
            </a:schemeClr>
          </a:solidFill>
          <a:ln w="57150">
            <a:solidFill>
              <a:srgbClr val="FF00FF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4</a:t>
            </a:r>
            <a:endParaRPr lang="th-TH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403676" y="3143248"/>
            <a:ext cx="236716" cy="611189"/>
          </a:xfrm>
          <a:prstGeom prst="rect">
            <a:avLst/>
          </a:prstGeom>
          <a:solidFill>
            <a:schemeClr val="lt1">
              <a:alpha val="4000"/>
            </a:schemeClr>
          </a:solidFill>
          <a:ln w="57150">
            <a:solidFill>
              <a:srgbClr val="FF00FF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4-5</a:t>
            </a:r>
            <a:endParaRPr lang="th-TH" dirty="0"/>
          </a:p>
        </p:txBody>
      </p:sp>
      <p:cxnSp>
        <p:nvCxnSpPr>
          <p:cNvPr id="18" name="ลูกศรเชื่อมต่อแบบตรง 17"/>
          <p:cNvCxnSpPr/>
          <p:nvPr/>
        </p:nvCxnSpPr>
        <p:spPr bwMode="auto">
          <a:xfrm rot="5400000" flipH="1" flipV="1">
            <a:off x="4500562" y="2143116"/>
            <a:ext cx="571504" cy="428628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 bwMode="auto">
          <a:xfrm rot="16200000" flipH="1">
            <a:off x="4500565" y="2857496"/>
            <a:ext cx="571501" cy="428627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1671</TotalTime>
  <Words>2390</Words>
  <Application>Microsoft Office PowerPoint</Application>
  <PresentationFormat>นำเสนอทางหน้าจอ (4:3)</PresentationFormat>
  <Paragraphs>308</Paragraphs>
  <Slides>21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4" baseType="lpstr">
      <vt:lpstr>Thème Office</vt:lpstr>
      <vt:lpstr>1_Thème Office</vt:lpstr>
      <vt:lpstr>ชุดรูปแบบของ Office</vt:lpstr>
      <vt:lpstr>ประชุม VDO-Conference งาน NCD Forum 2015  (มหกรรมสุขภาพโรคไม่ติดต่อ)   “บูรณาการ สานพลัง ลดเสี่ยง ลดภาวะแทรกซ้อน”</vt:lpstr>
      <vt:lpstr>รูปแบบการจัดงานมหกรรมฯ</vt:lpstr>
      <vt:lpstr>  วัตถุประสงค์  การจัดประชุมวิชาการ“NCD Forum 2015                     (มหกรรมสุขภาพโรคไม่ติดต่อ)”  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แผนผังการจัดมหกรรม</vt:lpstr>
      <vt:lpstr>ภาพนิ่ง 10</vt:lpstr>
      <vt:lpstr>ภาพนิ่ง 11</vt:lpstr>
      <vt:lpstr>การลงทะเบียนออนไลน์</vt:lpstr>
      <vt:lpstr>การลงทะเบียนออนไลน์ประเภทที่ 1 เบิกค่าใช้จ่ายตามระเบียบของทางราชการจากสำนักโรคไม่ติดต่อทั้งหมด </vt:lpstr>
      <vt:lpstr>ผู้ได้รับรางวัลประเภทต่างๆ ได้แก่</vt:lpstr>
      <vt:lpstr>ภาพนิ่ง 15</vt:lpstr>
      <vt:lpstr>ภาพนิ่ง 16</vt:lpstr>
      <vt:lpstr>เรื่องที่ขอความอนุเคราะห์ สคร.ดำเนินการ</vt:lpstr>
      <vt:lpstr>เรื่องการจัดบูธ</vt:lpstr>
      <vt:lpstr>อุปกรณ์ที่มีให้ในการจัดบูธ</vt:lpstr>
      <vt:lpstr>ติดต่อสอบถาม</vt:lpstr>
      <vt:lpstr>ภาพนิ่ง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manassawee 1970</dc:creator>
  <cp:lastModifiedBy>USER</cp:lastModifiedBy>
  <cp:revision>264</cp:revision>
  <cp:lastPrinted>2015-06-18T02:10:34Z</cp:lastPrinted>
  <dcterms:created xsi:type="dcterms:W3CDTF">2015-05-13T13:12:08Z</dcterms:created>
  <dcterms:modified xsi:type="dcterms:W3CDTF">2015-07-24T02:14:24Z</dcterms:modified>
</cp:coreProperties>
</file>